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912" r:id="rId2"/>
    <p:sldMasterId id="2147483804" r:id="rId3"/>
  </p:sldMasterIdLst>
  <p:notesMasterIdLst>
    <p:notesMasterId r:id="rId28"/>
  </p:notesMasterIdLst>
  <p:sldIdLst>
    <p:sldId id="571" r:id="rId4"/>
    <p:sldId id="476" r:id="rId5"/>
    <p:sldId id="517" r:id="rId6"/>
    <p:sldId id="518" r:id="rId7"/>
    <p:sldId id="519" r:id="rId8"/>
    <p:sldId id="542" r:id="rId9"/>
    <p:sldId id="550" r:id="rId10"/>
    <p:sldId id="543" r:id="rId11"/>
    <p:sldId id="569" r:id="rId12"/>
    <p:sldId id="551" r:id="rId13"/>
    <p:sldId id="562" r:id="rId14"/>
    <p:sldId id="552" r:id="rId15"/>
    <p:sldId id="556" r:id="rId16"/>
    <p:sldId id="554" r:id="rId17"/>
    <p:sldId id="567" r:id="rId18"/>
    <p:sldId id="558" r:id="rId19"/>
    <p:sldId id="557" r:id="rId20"/>
    <p:sldId id="559" r:id="rId21"/>
    <p:sldId id="568" r:id="rId22"/>
    <p:sldId id="560" r:id="rId23"/>
    <p:sldId id="472" r:id="rId24"/>
    <p:sldId id="281" r:id="rId25"/>
    <p:sldId id="282" r:id="rId26"/>
    <p:sldId id="5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00"/>
    <a:srgbClr val="33CC33"/>
    <a:srgbClr val="FF9900"/>
    <a:srgbClr val="FFFFCC"/>
    <a:srgbClr val="000000"/>
    <a:srgbClr val="FF0066"/>
    <a:srgbClr val="BB5181"/>
    <a:srgbClr val="B0C7E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3788" autoAdjust="0"/>
  </p:normalViewPr>
  <p:slideViewPr>
    <p:cSldViewPr>
      <p:cViewPr varScale="1">
        <p:scale>
          <a:sx n="55" d="100"/>
          <a:sy n="55" d="100"/>
        </p:scale>
        <p:origin x="18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5588D-079D-47FC-9133-1257B85D7086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D0E9A5-CBAC-448E-874D-B303F5AF5E3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খরা</a:t>
          </a:r>
          <a:r>
            <a:rPr lang="bn-IN" dirty="0" smtClean="0">
              <a:ln w="11430"/>
              <a:latin typeface="NikoshBAN" pitchFamily="2" charset="0"/>
              <a:cs typeface="NikoshBAN" pitchFamily="2" charset="0"/>
            </a:rPr>
            <a:t>র ধারণা</a:t>
          </a:r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 ব্যাখ্যা করতে পারবে</a:t>
          </a:r>
          <a:r>
            <a:rPr lang="en-US" dirty="0" smtClean="0">
              <a:ln w="11430"/>
              <a:latin typeface="NikoshBAN" pitchFamily="2" charset="0"/>
              <a:cs typeface="NikoshBAN" pitchFamily="2" charset="0"/>
            </a:rPr>
            <a:t>;</a:t>
          </a:r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/>
        </a:p>
      </dgm:t>
    </dgm:pt>
    <dgm:pt modelId="{77FB4845-5C61-49CB-A0E5-D7EE47F4D787}" type="parTrans" cxnId="{85377B0D-6D53-4E28-8578-686602C858F9}">
      <dgm:prSet/>
      <dgm:spPr/>
      <dgm:t>
        <a:bodyPr/>
        <a:lstStyle/>
        <a:p>
          <a:endParaRPr lang="en-US"/>
        </a:p>
      </dgm:t>
    </dgm:pt>
    <dgm:pt modelId="{D8539AD3-605C-43F3-8D63-C5D8A63CBFF0}" type="sibTrans" cxnId="{85377B0D-6D53-4E28-8578-686602C858F9}">
      <dgm:prSet/>
      <dgm:spPr/>
      <dgm:t>
        <a:bodyPr/>
        <a:lstStyle/>
        <a:p>
          <a:endParaRPr lang="en-US"/>
        </a:p>
      </dgm:t>
    </dgm:pt>
    <dgm:pt modelId="{BF2A5B9A-A51B-40FA-99EE-9A50A49EF4B2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খরার কারণ এবং প্রতিকার বর্ণনা করতে পারবে</a:t>
          </a:r>
          <a:r>
            <a:rPr lang="en-US" dirty="0" smtClean="0">
              <a:ln w="11430"/>
              <a:latin typeface="NikoshBAN" pitchFamily="2" charset="0"/>
              <a:cs typeface="NikoshBAN" pitchFamily="2" charset="0"/>
            </a:rPr>
            <a:t>;</a:t>
          </a:r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/>
        </a:p>
      </dgm:t>
    </dgm:pt>
    <dgm:pt modelId="{BC396DE2-2816-4C38-B67D-9E87D5FB83A2}" type="parTrans" cxnId="{5DEEBCE9-686C-4BEE-9B92-21D9553D6C4E}">
      <dgm:prSet/>
      <dgm:spPr/>
      <dgm:t>
        <a:bodyPr/>
        <a:lstStyle/>
        <a:p>
          <a:endParaRPr lang="en-US"/>
        </a:p>
      </dgm:t>
    </dgm:pt>
    <dgm:pt modelId="{84773551-BE20-4E3F-94E9-B012F070D902}" type="sibTrans" cxnId="{5DEEBCE9-686C-4BEE-9B92-21D9553D6C4E}">
      <dgm:prSet/>
      <dgm:spPr/>
      <dgm:t>
        <a:bodyPr/>
        <a:lstStyle/>
        <a:p>
          <a:endParaRPr lang="en-US"/>
        </a:p>
      </dgm:t>
    </dgm:pt>
    <dgm:pt modelId="{D2FC9A28-A221-49EB-B6BC-303087C1AC76}">
      <dgm:prSet phldrT="[Text]"/>
      <dgm:spPr>
        <a:solidFill>
          <a:srgbClr val="7030A0"/>
        </a:solidFill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বাংলাদেশে শৈত্যপ্রবাহের প্রভাব উল্লেখ করতে পারবে</a:t>
          </a:r>
          <a:r>
            <a:rPr lang="en-US" dirty="0" smtClean="0">
              <a:ln w="11430"/>
              <a:latin typeface="NikoshBAN" pitchFamily="2" charset="0"/>
              <a:cs typeface="NikoshBAN" pitchFamily="2" charset="0"/>
            </a:rPr>
            <a:t>;</a:t>
          </a:r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/>
        </a:p>
      </dgm:t>
    </dgm:pt>
    <dgm:pt modelId="{7C80F6DC-2411-4A6C-A857-0C01D0ED48D9}" type="parTrans" cxnId="{E2A3F492-8F87-46F6-AB8C-5C914335A613}">
      <dgm:prSet/>
      <dgm:spPr/>
      <dgm:t>
        <a:bodyPr/>
        <a:lstStyle/>
        <a:p>
          <a:endParaRPr lang="en-US"/>
        </a:p>
      </dgm:t>
    </dgm:pt>
    <dgm:pt modelId="{E3A71A1D-88A4-4875-B2EF-E1A3F265F820}" type="sibTrans" cxnId="{E2A3F492-8F87-46F6-AB8C-5C914335A613}">
      <dgm:prSet/>
      <dgm:spPr/>
      <dgm:t>
        <a:bodyPr/>
        <a:lstStyle/>
        <a:p>
          <a:endParaRPr lang="en-US"/>
        </a:p>
      </dgm:t>
    </dgm:pt>
    <dgm:pt modelId="{14516032-E1EA-4D1D-842B-607EB5D01F73}">
      <dgm:prSet/>
      <dgm:spPr>
        <a:solidFill>
          <a:srgbClr val="002060"/>
        </a:solidFill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টর্নেডোর ভয়াবহতা বিশ্লেষণ করতে পারবে।</a:t>
          </a:r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/>
        </a:p>
      </dgm:t>
    </dgm:pt>
    <dgm:pt modelId="{AB2AC196-CC41-419C-BE51-840F5B573A5F}" type="parTrans" cxnId="{A59E5488-1505-4E44-A497-03C314296234}">
      <dgm:prSet/>
      <dgm:spPr/>
      <dgm:t>
        <a:bodyPr/>
        <a:lstStyle/>
        <a:p>
          <a:endParaRPr lang="en-US"/>
        </a:p>
      </dgm:t>
    </dgm:pt>
    <dgm:pt modelId="{4876686C-1887-4516-A78A-7387764009E5}" type="sibTrans" cxnId="{A59E5488-1505-4E44-A497-03C314296234}">
      <dgm:prSet/>
      <dgm:spPr/>
      <dgm:t>
        <a:bodyPr/>
        <a:lstStyle/>
        <a:p>
          <a:endParaRPr lang="en-US"/>
        </a:p>
      </dgm:t>
    </dgm:pt>
    <dgm:pt modelId="{93FD5DF6-B828-44A4-A8DA-099B27AB6FDA}" type="pres">
      <dgm:prSet presAssocID="{DA85588D-079D-47FC-9133-1257B85D70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DA654EE-9459-4446-B1FC-ED5A45700970}" type="pres">
      <dgm:prSet presAssocID="{DA85588D-079D-47FC-9133-1257B85D7086}" presName="Name1" presStyleCnt="0"/>
      <dgm:spPr/>
      <dgm:t>
        <a:bodyPr/>
        <a:lstStyle/>
        <a:p>
          <a:endParaRPr lang="en-US"/>
        </a:p>
      </dgm:t>
    </dgm:pt>
    <dgm:pt modelId="{E97E28AA-F6BE-4760-9B5F-255473E4A5F1}" type="pres">
      <dgm:prSet presAssocID="{DA85588D-079D-47FC-9133-1257B85D7086}" presName="cycle" presStyleCnt="0"/>
      <dgm:spPr/>
      <dgm:t>
        <a:bodyPr/>
        <a:lstStyle/>
        <a:p>
          <a:endParaRPr lang="en-US"/>
        </a:p>
      </dgm:t>
    </dgm:pt>
    <dgm:pt modelId="{EA2F3D3C-0E7F-4604-B26B-C05BBA539B4A}" type="pres">
      <dgm:prSet presAssocID="{DA85588D-079D-47FC-9133-1257B85D7086}" presName="srcNode" presStyleLbl="node1" presStyleIdx="0" presStyleCnt="4"/>
      <dgm:spPr/>
      <dgm:t>
        <a:bodyPr/>
        <a:lstStyle/>
        <a:p>
          <a:endParaRPr lang="en-US"/>
        </a:p>
      </dgm:t>
    </dgm:pt>
    <dgm:pt modelId="{749123FC-F793-4A31-9C87-B82B7891AC9E}" type="pres">
      <dgm:prSet presAssocID="{DA85588D-079D-47FC-9133-1257B85D7086}" presName="conn" presStyleLbl="parChTrans1D2" presStyleIdx="0" presStyleCnt="1"/>
      <dgm:spPr/>
      <dgm:t>
        <a:bodyPr/>
        <a:lstStyle/>
        <a:p>
          <a:endParaRPr lang="en-US"/>
        </a:p>
      </dgm:t>
    </dgm:pt>
    <dgm:pt modelId="{E5B902E3-AEB9-4583-9767-03C178E755E7}" type="pres">
      <dgm:prSet presAssocID="{DA85588D-079D-47FC-9133-1257B85D7086}" presName="extraNode" presStyleLbl="node1" presStyleIdx="0" presStyleCnt="4"/>
      <dgm:spPr/>
      <dgm:t>
        <a:bodyPr/>
        <a:lstStyle/>
        <a:p>
          <a:endParaRPr lang="en-US"/>
        </a:p>
      </dgm:t>
    </dgm:pt>
    <dgm:pt modelId="{0D41B5AB-A48F-4E6B-8861-AA7322D76CBC}" type="pres">
      <dgm:prSet presAssocID="{DA85588D-079D-47FC-9133-1257B85D7086}" presName="dstNode" presStyleLbl="node1" presStyleIdx="0" presStyleCnt="4"/>
      <dgm:spPr/>
      <dgm:t>
        <a:bodyPr/>
        <a:lstStyle/>
        <a:p>
          <a:endParaRPr lang="en-US"/>
        </a:p>
      </dgm:t>
    </dgm:pt>
    <dgm:pt modelId="{81CC448A-B002-4A89-BECE-1BEBB8DF324C}" type="pres">
      <dgm:prSet presAssocID="{6FD0E9A5-CBAC-448E-874D-B303F5AF5E3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BFB1B-BA8D-4B8E-BD77-70074829D3A3}" type="pres">
      <dgm:prSet presAssocID="{6FD0E9A5-CBAC-448E-874D-B303F5AF5E36}" presName="accent_1" presStyleCnt="0"/>
      <dgm:spPr/>
      <dgm:t>
        <a:bodyPr/>
        <a:lstStyle/>
        <a:p>
          <a:endParaRPr lang="en-US"/>
        </a:p>
      </dgm:t>
    </dgm:pt>
    <dgm:pt modelId="{509FE5A2-8089-4DAD-A831-16A037B798B6}" type="pres">
      <dgm:prSet presAssocID="{6FD0E9A5-CBAC-448E-874D-B303F5AF5E36}" presName="accentRepeatNode" presStyleLbl="solidFgAcc1" presStyleIdx="0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546C452-8902-420F-9600-02862C714814}" type="pres">
      <dgm:prSet presAssocID="{BF2A5B9A-A51B-40FA-99EE-9A50A49EF4B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A20B2-96B7-4472-9207-E8C9CD7D6AFF}" type="pres">
      <dgm:prSet presAssocID="{BF2A5B9A-A51B-40FA-99EE-9A50A49EF4B2}" presName="accent_2" presStyleCnt="0"/>
      <dgm:spPr/>
      <dgm:t>
        <a:bodyPr/>
        <a:lstStyle/>
        <a:p>
          <a:endParaRPr lang="en-US"/>
        </a:p>
      </dgm:t>
    </dgm:pt>
    <dgm:pt modelId="{2A62B645-327A-4458-B349-A9B283CE450B}" type="pres">
      <dgm:prSet presAssocID="{BF2A5B9A-A51B-40FA-99EE-9A50A49EF4B2}" presName="accentRepeatNode" presStyleLbl="solidFgAcc1" presStyleIdx="1" presStyleCnt="4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CFE786-4C82-4AE0-B3A4-1F12FDAC9007}" type="pres">
      <dgm:prSet presAssocID="{D2FC9A28-A221-49EB-B6BC-303087C1AC7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9921F-C6CD-4309-AFD3-F7FDADA8F937}" type="pres">
      <dgm:prSet presAssocID="{D2FC9A28-A221-49EB-B6BC-303087C1AC76}" presName="accent_3" presStyleCnt="0"/>
      <dgm:spPr/>
      <dgm:t>
        <a:bodyPr/>
        <a:lstStyle/>
        <a:p>
          <a:endParaRPr lang="en-US"/>
        </a:p>
      </dgm:t>
    </dgm:pt>
    <dgm:pt modelId="{6B65FF5B-640F-4694-A269-2E39079492F0}" type="pres">
      <dgm:prSet presAssocID="{D2FC9A28-A221-49EB-B6BC-303087C1AC76}" presName="accentRepeatNode" presStyleLbl="solidFgAcc1" presStyleIdx="2" presStyleCnt="4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ABC70A7-968D-4BE4-9F2D-5995014780F3}" type="pres">
      <dgm:prSet presAssocID="{14516032-E1EA-4D1D-842B-607EB5D01F7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17BC1-C378-4BC6-A215-22D8D2BA2FC3}" type="pres">
      <dgm:prSet presAssocID="{14516032-E1EA-4D1D-842B-607EB5D01F73}" presName="accent_4" presStyleCnt="0"/>
      <dgm:spPr/>
      <dgm:t>
        <a:bodyPr/>
        <a:lstStyle/>
        <a:p>
          <a:endParaRPr lang="en-US"/>
        </a:p>
      </dgm:t>
    </dgm:pt>
    <dgm:pt modelId="{F6EE9821-02B5-4599-9190-3BE683483D55}" type="pres">
      <dgm:prSet presAssocID="{14516032-E1EA-4D1D-842B-607EB5D01F73}" presName="accentRepeatNode" presStyleLbl="solidFgAcc1" presStyleIdx="3" presStyleCnt="4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166CA0C1-F7F1-46CD-AB02-05AE017E6647}" type="presOf" srcId="{14516032-E1EA-4D1D-842B-607EB5D01F73}" destId="{8ABC70A7-968D-4BE4-9F2D-5995014780F3}" srcOrd="0" destOrd="0" presId="urn:microsoft.com/office/officeart/2008/layout/VerticalCurvedList"/>
    <dgm:cxn modelId="{E2A3F492-8F87-46F6-AB8C-5C914335A613}" srcId="{DA85588D-079D-47FC-9133-1257B85D7086}" destId="{D2FC9A28-A221-49EB-B6BC-303087C1AC76}" srcOrd="2" destOrd="0" parTransId="{7C80F6DC-2411-4A6C-A857-0C01D0ED48D9}" sibTransId="{E3A71A1D-88A4-4875-B2EF-E1A3F265F820}"/>
    <dgm:cxn modelId="{856675D2-8A7A-4EAF-A68A-ECCECBE97FEC}" type="presOf" srcId="{DA85588D-079D-47FC-9133-1257B85D7086}" destId="{93FD5DF6-B828-44A4-A8DA-099B27AB6FDA}" srcOrd="0" destOrd="0" presId="urn:microsoft.com/office/officeart/2008/layout/VerticalCurvedList"/>
    <dgm:cxn modelId="{A59E5488-1505-4E44-A497-03C314296234}" srcId="{DA85588D-079D-47FC-9133-1257B85D7086}" destId="{14516032-E1EA-4D1D-842B-607EB5D01F73}" srcOrd="3" destOrd="0" parTransId="{AB2AC196-CC41-419C-BE51-840F5B573A5F}" sibTransId="{4876686C-1887-4516-A78A-7387764009E5}"/>
    <dgm:cxn modelId="{60F05B61-9AFF-4F18-8404-A16532D9B16E}" type="presOf" srcId="{6FD0E9A5-CBAC-448E-874D-B303F5AF5E36}" destId="{81CC448A-B002-4A89-BECE-1BEBB8DF324C}" srcOrd="0" destOrd="0" presId="urn:microsoft.com/office/officeart/2008/layout/VerticalCurvedList"/>
    <dgm:cxn modelId="{5DEEBCE9-686C-4BEE-9B92-21D9553D6C4E}" srcId="{DA85588D-079D-47FC-9133-1257B85D7086}" destId="{BF2A5B9A-A51B-40FA-99EE-9A50A49EF4B2}" srcOrd="1" destOrd="0" parTransId="{BC396DE2-2816-4C38-B67D-9E87D5FB83A2}" sibTransId="{84773551-BE20-4E3F-94E9-B012F070D902}"/>
    <dgm:cxn modelId="{4552608C-0468-489D-BEA2-98A01C33A2DA}" type="presOf" srcId="{BF2A5B9A-A51B-40FA-99EE-9A50A49EF4B2}" destId="{1546C452-8902-420F-9600-02862C714814}" srcOrd="0" destOrd="0" presId="urn:microsoft.com/office/officeart/2008/layout/VerticalCurvedList"/>
    <dgm:cxn modelId="{297F2CF0-617D-4864-90C1-2C76A4BB2AB2}" type="presOf" srcId="{D8539AD3-605C-43F3-8D63-C5D8A63CBFF0}" destId="{749123FC-F793-4A31-9C87-B82B7891AC9E}" srcOrd="0" destOrd="0" presId="urn:microsoft.com/office/officeart/2008/layout/VerticalCurvedList"/>
    <dgm:cxn modelId="{07FD8F5E-ECDE-4058-9283-236C76B999B8}" type="presOf" srcId="{D2FC9A28-A221-49EB-B6BC-303087C1AC76}" destId="{0CCFE786-4C82-4AE0-B3A4-1F12FDAC9007}" srcOrd="0" destOrd="0" presId="urn:microsoft.com/office/officeart/2008/layout/VerticalCurvedList"/>
    <dgm:cxn modelId="{85377B0D-6D53-4E28-8578-686602C858F9}" srcId="{DA85588D-079D-47FC-9133-1257B85D7086}" destId="{6FD0E9A5-CBAC-448E-874D-B303F5AF5E36}" srcOrd="0" destOrd="0" parTransId="{77FB4845-5C61-49CB-A0E5-D7EE47F4D787}" sibTransId="{D8539AD3-605C-43F3-8D63-C5D8A63CBFF0}"/>
    <dgm:cxn modelId="{1F204C73-A0E9-4234-B45D-556B1F21049C}" type="presParOf" srcId="{93FD5DF6-B828-44A4-A8DA-099B27AB6FDA}" destId="{9DA654EE-9459-4446-B1FC-ED5A45700970}" srcOrd="0" destOrd="0" presId="urn:microsoft.com/office/officeart/2008/layout/VerticalCurvedList"/>
    <dgm:cxn modelId="{78E6E505-1893-4468-98C8-2D523B73A7C1}" type="presParOf" srcId="{9DA654EE-9459-4446-B1FC-ED5A45700970}" destId="{E97E28AA-F6BE-4760-9B5F-255473E4A5F1}" srcOrd="0" destOrd="0" presId="urn:microsoft.com/office/officeart/2008/layout/VerticalCurvedList"/>
    <dgm:cxn modelId="{1699236B-D6A6-409E-A9A6-47754D5EB22C}" type="presParOf" srcId="{E97E28AA-F6BE-4760-9B5F-255473E4A5F1}" destId="{EA2F3D3C-0E7F-4604-B26B-C05BBA539B4A}" srcOrd="0" destOrd="0" presId="urn:microsoft.com/office/officeart/2008/layout/VerticalCurvedList"/>
    <dgm:cxn modelId="{0955242C-E554-4210-A04D-3FBDAD7F4964}" type="presParOf" srcId="{E97E28AA-F6BE-4760-9B5F-255473E4A5F1}" destId="{749123FC-F793-4A31-9C87-B82B7891AC9E}" srcOrd="1" destOrd="0" presId="urn:microsoft.com/office/officeart/2008/layout/VerticalCurvedList"/>
    <dgm:cxn modelId="{D0421A58-A5B1-4FD3-BF92-92C6C1DDEC9A}" type="presParOf" srcId="{E97E28AA-F6BE-4760-9B5F-255473E4A5F1}" destId="{E5B902E3-AEB9-4583-9767-03C178E755E7}" srcOrd="2" destOrd="0" presId="urn:microsoft.com/office/officeart/2008/layout/VerticalCurvedList"/>
    <dgm:cxn modelId="{1BFA2E73-BB68-40BC-9A8E-03FF99E85A73}" type="presParOf" srcId="{E97E28AA-F6BE-4760-9B5F-255473E4A5F1}" destId="{0D41B5AB-A48F-4E6B-8861-AA7322D76CBC}" srcOrd="3" destOrd="0" presId="urn:microsoft.com/office/officeart/2008/layout/VerticalCurvedList"/>
    <dgm:cxn modelId="{81C7969E-4E9C-4E2B-8F9B-00DB77F86510}" type="presParOf" srcId="{9DA654EE-9459-4446-B1FC-ED5A45700970}" destId="{81CC448A-B002-4A89-BECE-1BEBB8DF324C}" srcOrd="1" destOrd="0" presId="urn:microsoft.com/office/officeart/2008/layout/VerticalCurvedList"/>
    <dgm:cxn modelId="{1FF4AB28-E7BC-4083-B2E0-38D1CFD59283}" type="presParOf" srcId="{9DA654EE-9459-4446-B1FC-ED5A45700970}" destId="{DE3BFB1B-BA8D-4B8E-BD77-70074829D3A3}" srcOrd="2" destOrd="0" presId="urn:microsoft.com/office/officeart/2008/layout/VerticalCurvedList"/>
    <dgm:cxn modelId="{3099DA3B-38B0-4AFC-BA38-D5E459ACD7F1}" type="presParOf" srcId="{DE3BFB1B-BA8D-4B8E-BD77-70074829D3A3}" destId="{509FE5A2-8089-4DAD-A831-16A037B798B6}" srcOrd="0" destOrd="0" presId="urn:microsoft.com/office/officeart/2008/layout/VerticalCurvedList"/>
    <dgm:cxn modelId="{1E181E90-7796-4D7B-BE80-EE34B54D949C}" type="presParOf" srcId="{9DA654EE-9459-4446-B1FC-ED5A45700970}" destId="{1546C452-8902-420F-9600-02862C714814}" srcOrd="3" destOrd="0" presId="urn:microsoft.com/office/officeart/2008/layout/VerticalCurvedList"/>
    <dgm:cxn modelId="{ABB687BC-AAAB-420A-9A31-51F1E82364D8}" type="presParOf" srcId="{9DA654EE-9459-4446-B1FC-ED5A45700970}" destId="{1EDA20B2-96B7-4472-9207-E8C9CD7D6AFF}" srcOrd="4" destOrd="0" presId="urn:microsoft.com/office/officeart/2008/layout/VerticalCurvedList"/>
    <dgm:cxn modelId="{AC69D6DE-0536-45DC-92CB-C18E95B9C62B}" type="presParOf" srcId="{1EDA20B2-96B7-4472-9207-E8C9CD7D6AFF}" destId="{2A62B645-327A-4458-B349-A9B283CE450B}" srcOrd="0" destOrd="0" presId="urn:microsoft.com/office/officeart/2008/layout/VerticalCurvedList"/>
    <dgm:cxn modelId="{FA6FF380-070D-4B8C-BBCB-FC0C27299B0C}" type="presParOf" srcId="{9DA654EE-9459-4446-B1FC-ED5A45700970}" destId="{0CCFE786-4C82-4AE0-B3A4-1F12FDAC9007}" srcOrd="5" destOrd="0" presId="urn:microsoft.com/office/officeart/2008/layout/VerticalCurvedList"/>
    <dgm:cxn modelId="{1E2D1DAE-2506-4285-A641-5ACF3CF3D9C9}" type="presParOf" srcId="{9DA654EE-9459-4446-B1FC-ED5A45700970}" destId="{57D9921F-C6CD-4309-AFD3-F7FDADA8F937}" srcOrd="6" destOrd="0" presId="urn:microsoft.com/office/officeart/2008/layout/VerticalCurvedList"/>
    <dgm:cxn modelId="{1039F8BE-F562-49A3-94EB-DA270434BC9F}" type="presParOf" srcId="{57D9921F-C6CD-4309-AFD3-F7FDADA8F937}" destId="{6B65FF5B-640F-4694-A269-2E39079492F0}" srcOrd="0" destOrd="0" presId="urn:microsoft.com/office/officeart/2008/layout/VerticalCurvedList"/>
    <dgm:cxn modelId="{1D1EF891-F291-4A33-96F1-BD2949F367E9}" type="presParOf" srcId="{9DA654EE-9459-4446-B1FC-ED5A45700970}" destId="{8ABC70A7-968D-4BE4-9F2D-5995014780F3}" srcOrd="7" destOrd="0" presId="urn:microsoft.com/office/officeart/2008/layout/VerticalCurvedList"/>
    <dgm:cxn modelId="{17BC5835-0064-40B6-A7BF-941FAF5D3C98}" type="presParOf" srcId="{9DA654EE-9459-4446-B1FC-ED5A45700970}" destId="{26417BC1-C378-4BC6-A215-22D8D2BA2FC3}" srcOrd="8" destOrd="0" presId="urn:microsoft.com/office/officeart/2008/layout/VerticalCurvedList"/>
    <dgm:cxn modelId="{5AE5F00E-4D0C-4F1C-8AC4-002B1CFD814E}" type="presParOf" srcId="{26417BC1-C378-4BC6-A215-22D8D2BA2FC3}" destId="{F6EE9821-02B5-4599-9190-3BE683483D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F4660F-B692-4C7D-8855-2ED79075899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6AAC9AE-7864-4910-B3F8-741394F00FB4}">
      <dgm:prSet phldrT="[Text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বাংলাদেশে কোন ঋতুতে খরা হয়?</a:t>
          </a:r>
          <a:endParaRPr lang="en-US" sz="2800" dirty="0"/>
        </a:p>
      </dgm:t>
    </dgm:pt>
    <dgm:pt modelId="{23012CAF-ADE9-4EF3-AAFF-DD7F0C7BD448}" type="sibTrans" cxnId="{0E4EBB55-C8C4-4C35-A4DA-9C396CF8B98A}">
      <dgm:prSet/>
      <dgm:spPr/>
      <dgm:t>
        <a:bodyPr/>
        <a:lstStyle/>
        <a:p>
          <a:endParaRPr lang="en-US"/>
        </a:p>
      </dgm:t>
    </dgm:pt>
    <dgm:pt modelId="{E15682E8-9D03-4AED-B9E9-A7F93904A82D}" type="parTrans" cxnId="{0E4EBB55-C8C4-4C35-A4DA-9C396CF8B98A}">
      <dgm:prSet/>
      <dgm:spPr/>
      <dgm:t>
        <a:bodyPr/>
        <a:lstStyle/>
        <a:p>
          <a:endParaRPr lang="en-US"/>
        </a:p>
      </dgm:t>
    </dgm:pt>
    <dgm:pt modelId="{B5871F1B-0684-4ED8-B70C-7BFD5225DE53}">
      <dgm:prSet phldrT="[Text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শৈত্যপ্রবাহ মোকাবেলায় আমাদের কি কি পদক্ষেপ নেয়া দরকার?</a:t>
          </a:r>
          <a:endParaRPr lang="en-US" sz="2800" dirty="0">
            <a:solidFill>
              <a:schemeClr val="tx1"/>
            </a:solidFill>
          </a:endParaRPr>
        </a:p>
      </dgm:t>
    </dgm:pt>
    <dgm:pt modelId="{09015034-C846-4299-8B38-A26A71AB7A3F}" type="sibTrans" cxnId="{309579BD-D34F-44DA-BAF7-B9A8779AD80C}">
      <dgm:prSet/>
      <dgm:spPr/>
      <dgm:t>
        <a:bodyPr/>
        <a:lstStyle/>
        <a:p>
          <a:endParaRPr lang="en-US"/>
        </a:p>
      </dgm:t>
    </dgm:pt>
    <dgm:pt modelId="{AE5B9B0E-96FC-49A6-9BD4-6E747E34DA73}" type="parTrans" cxnId="{309579BD-D34F-44DA-BAF7-B9A8779AD80C}">
      <dgm:prSet/>
      <dgm:spPr/>
      <dgm:t>
        <a:bodyPr/>
        <a:lstStyle/>
        <a:p>
          <a:endParaRPr lang="en-US"/>
        </a:p>
      </dgm:t>
    </dgm:pt>
    <dgm:pt modelId="{9CB2AF87-5472-4C84-A1B5-0A54567B34EB}">
      <dgm:prSet phldrT="[Text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টর্নেডো এত ভয়াবহ হওয়ার মূল কারণ কি? </a:t>
          </a:r>
          <a:endParaRPr lang="en-US" sz="2800" dirty="0">
            <a:solidFill>
              <a:schemeClr val="tx1"/>
            </a:solidFill>
          </a:endParaRPr>
        </a:p>
      </dgm:t>
    </dgm:pt>
    <dgm:pt modelId="{46BEFA0D-B957-4C73-B256-58A752199DDB}" type="sibTrans" cxnId="{A919CA4A-E2FE-46E6-B18C-8610FA8BD23E}">
      <dgm:prSet/>
      <dgm:spPr/>
      <dgm:t>
        <a:bodyPr/>
        <a:lstStyle/>
        <a:p>
          <a:endParaRPr lang="en-US"/>
        </a:p>
      </dgm:t>
    </dgm:pt>
    <dgm:pt modelId="{B65D77C3-94BD-4F54-8CC4-EB4D3756EB2C}" type="parTrans" cxnId="{A919CA4A-E2FE-46E6-B18C-8610FA8BD23E}">
      <dgm:prSet/>
      <dgm:spPr/>
      <dgm:t>
        <a:bodyPr/>
        <a:lstStyle/>
        <a:p>
          <a:endParaRPr lang="en-US"/>
        </a:p>
      </dgm:t>
    </dgm:pt>
    <dgm:pt modelId="{24211E4B-0F6F-4541-ACDE-BE4688DBB41C}" type="pres">
      <dgm:prSet presAssocID="{20F4660F-B692-4C7D-8855-2ED790758999}" presName="linearFlow" presStyleCnt="0">
        <dgm:presLayoutVars>
          <dgm:dir/>
          <dgm:resizeHandles val="exact"/>
        </dgm:presLayoutVars>
      </dgm:prSet>
      <dgm:spPr/>
    </dgm:pt>
    <dgm:pt modelId="{467E1965-75D3-4346-88DA-9CE14F63580D}" type="pres">
      <dgm:prSet presAssocID="{16AAC9AE-7864-4910-B3F8-741394F00FB4}" presName="composite" presStyleCnt="0"/>
      <dgm:spPr/>
    </dgm:pt>
    <dgm:pt modelId="{C70ADA97-0649-46AA-B0F4-B0C907580754}" type="pres">
      <dgm:prSet presAssocID="{16AAC9AE-7864-4910-B3F8-741394F00FB4}" presName="imgShp" presStyleLbl="fgImgPlace1" presStyleIdx="0" presStyleCnt="3" custLinFactNeighborX="-6377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9549EFE-515A-4CF2-AF73-60615BE02097}" type="pres">
      <dgm:prSet presAssocID="{16AAC9AE-7864-4910-B3F8-741394F00FB4}" presName="txShp" presStyleLbl="node1" presStyleIdx="0" presStyleCnt="3" custScaleX="12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E7BC0-45AA-4DC9-90EE-3C36B2519614}" type="pres">
      <dgm:prSet presAssocID="{23012CAF-ADE9-4EF3-AAFF-DD7F0C7BD448}" presName="spacing" presStyleCnt="0"/>
      <dgm:spPr/>
    </dgm:pt>
    <dgm:pt modelId="{C0E8B42F-B43F-4C25-AA0D-33EF13FB5082}" type="pres">
      <dgm:prSet presAssocID="{9CB2AF87-5472-4C84-A1B5-0A54567B34EB}" presName="composite" presStyleCnt="0"/>
      <dgm:spPr/>
    </dgm:pt>
    <dgm:pt modelId="{1090248E-6ACE-4602-8B93-C169047D41CD}" type="pres">
      <dgm:prSet presAssocID="{9CB2AF87-5472-4C84-A1B5-0A54567B34EB}" presName="imgShp" presStyleLbl="fgImgPlace1" presStyleIdx="1" presStyleCnt="3" custLinFactNeighborX="-6377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6129237-0F02-4A22-A64C-7B73764F239A}" type="pres">
      <dgm:prSet presAssocID="{9CB2AF87-5472-4C84-A1B5-0A54567B34EB}" presName="txShp" presStyleLbl="node1" presStyleIdx="1" presStyleCnt="3" custScaleX="127416" custScaleY="107360" custLinFactNeighborX="73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C050A-5E84-4B67-A198-8622EEC72576}" type="pres">
      <dgm:prSet presAssocID="{46BEFA0D-B957-4C73-B256-58A752199DDB}" presName="spacing" presStyleCnt="0"/>
      <dgm:spPr/>
    </dgm:pt>
    <dgm:pt modelId="{F19F81F5-DF34-4370-BF97-08CB8FBBEFCA}" type="pres">
      <dgm:prSet presAssocID="{B5871F1B-0684-4ED8-B70C-7BFD5225DE53}" presName="composite" presStyleCnt="0"/>
      <dgm:spPr/>
    </dgm:pt>
    <dgm:pt modelId="{67431817-90A5-45EA-9ED0-240126A46A7C}" type="pres">
      <dgm:prSet presAssocID="{B5871F1B-0684-4ED8-B70C-7BFD5225DE53}" presName="imgShp" presStyleLbl="fgImgPlace1" presStyleIdx="2" presStyleCnt="3" custLinFactNeighborX="-6377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6172E8C-AAFB-4CD9-B290-2992908AA1C5}" type="pres">
      <dgm:prSet presAssocID="{B5871F1B-0684-4ED8-B70C-7BFD5225DE53}" presName="txShp" presStyleLbl="node1" presStyleIdx="2" presStyleCnt="3" custScaleX="127416" custLinFactNeighborX="1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471FAD-87B7-48DC-B892-0E6D00628F2C}" type="presOf" srcId="{9CB2AF87-5472-4C84-A1B5-0A54567B34EB}" destId="{46129237-0F02-4A22-A64C-7B73764F239A}" srcOrd="0" destOrd="0" presId="urn:microsoft.com/office/officeart/2005/8/layout/vList3#1"/>
    <dgm:cxn modelId="{A919CA4A-E2FE-46E6-B18C-8610FA8BD23E}" srcId="{20F4660F-B692-4C7D-8855-2ED790758999}" destId="{9CB2AF87-5472-4C84-A1B5-0A54567B34EB}" srcOrd="1" destOrd="0" parTransId="{B65D77C3-94BD-4F54-8CC4-EB4D3756EB2C}" sibTransId="{46BEFA0D-B957-4C73-B256-58A752199DDB}"/>
    <dgm:cxn modelId="{88C67D29-3FF2-4E6B-BEC0-4F0F1FC01032}" type="presOf" srcId="{20F4660F-B692-4C7D-8855-2ED790758999}" destId="{24211E4B-0F6F-4541-ACDE-BE4688DBB41C}" srcOrd="0" destOrd="0" presId="urn:microsoft.com/office/officeart/2005/8/layout/vList3#1"/>
    <dgm:cxn modelId="{2F2FD416-9CF6-4C75-B5B3-97634C3AED86}" type="presOf" srcId="{B5871F1B-0684-4ED8-B70C-7BFD5225DE53}" destId="{D6172E8C-AAFB-4CD9-B290-2992908AA1C5}" srcOrd="0" destOrd="0" presId="urn:microsoft.com/office/officeart/2005/8/layout/vList3#1"/>
    <dgm:cxn modelId="{309579BD-D34F-44DA-BAF7-B9A8779AD80C}" srcId="{20F4660F-B692-4C7D-8855-2ED790758999}" destId="{B5871F1B-0684-4ED8-B70C-7BFD5225DE53}" srcOrd="2" destOrd="0" parTransId="{AE5B9B0E-96FC-49A6-9BD4-6E747E34DA73}" sibTransId="{09015034-C846-4299-8B38-A26A71AB7A3F}"/>
    <dgm:cxn modelId="{DF541A22-8E76-4017-989C-9DD017470978}" type="presOf" srcId="{16AAC9AE-7864-4910-B3F8-741394F00FB4}" destId="{D9549EFE-515A-4CF2-AF73-60615BE02097}" srcOrd="0" destOrd="0" presId="urn:microsoft.com/office/officeart/2005/8/layout/vList3#1"/>
    <dgm:cxn modelId="{0E4EBB55-C8C4-4C35-A4DA-9C396CF8B98A}" srcId="{20F4660F-B692-4C7D-8855-2ED790758999}" destId="{16AAC9AE-7864-4910-B3F8-741394F00FB4}" srcOrd="0" destOrd="0" parTransId="{E15682E8-9D03-4AED-B9E9-A7F93904A82D}" sibTransId="{23012CAF-ADE9-4EF3-AAFF-DD7F0C7BD448}"/>
    <dgm:cxn modelId="{6909AD8D-870B-458B-B0D0-5D7AD14FFF1C}" type="presParOf" srcId="{24211E4B-0F6F-4541-ACDE-BE4688DBB41C}" destId="{467E1965-75D3-4346-88DA-9CE14F63580D}" srcOrd="0" destOrd="0" presId="urn:microsoft.com/office/officeart/2005/8/layout/vList3#1"/>
    <dgm:cxn modelId="{CF7AD15E-F015-4BBD-B870-976A27B4BE6B}" type="presParOf" srcId="{467E1965-75D3-4346-88DA-9CE14F63580D}" destId="{C70ADA97-0649-46AA-B0F4-B0C907580754}" srcOrd="0" destOrd="0" presId="urn:microsoft.com/office/officeart/2005/8/layout/vList3#1"/>
    <dgm:cxn modelId="{0BBD1917-D536-4B98-99F3-6671D87DB9BC}" type="presParOf" srcId="{467E1965-75D3-4346-88DA-9CE14F63580D}" destId="{D9549EFE-515A-4CF2-AF73-60615BE02097}" srcOrd="1" destOrd="0" presId="urn:microsoft.com/office/officeart/2005/8/layout/vList3#1"/>
    <dgm:cxn modelId="{DBE41A7C-5C0C-422D-A104-4CB3DF376120}" type="presParOf" srcId="{24211E4B-0F6F-4541-ACDE-BE4688DBB41C}" destId="{3DFE7BC0-45AA-4DC9-90EE-3C36B2519614}" srcOrd="1" destOrd="0" presId="urn:microsoft.com/office/officeart/2005/8/layout/vList3#1"/>
    <dgm:cxn modelId="{335EB602-DD68-4908-935E-C7F16EAE9573}" type="presParOf" srcId="{24211E4B-0F6F-4541-ACDE-BE4688DBB41C}" destId="{C0E8B42F-B43F-4C25-AA0D-33EF13FB5082}" srcOrd="2" destOrd="0" presId="urn:microsoft.com/office/officeart/2005/8/layout/vList3#1"/>
    <dgm:cxn modelId="{48552479-2F4F-4B3E-8E47-90B9B8338DEA}" type="presParOf" srcId="{C0E8B42F-B43F-4C25-AA0D-33EF13FB5082}" destId="{1090248E-6ACE-4602-8B93-C169047D41CD}" srcOrd="0" destOrd="0" presId="urn:microsoft.com/office/officeart/2005/8/layout/vList3#1"/>
    <dgm:cxn modelId="{EB03EF09-997B-4C67-8A57-29444E2B797A}" type="presParOf" srcId="{C0E8B42F-B43F-4C25-AA0D-33EF13FB5082}" destId="{46129237-0F02-4A22-A64C-7B73764F239A}" srcOrd="1" destOrd="0" presId="urn:microsoft.com/office/officeart/2005/8/layout/vList3#1"/>
    <dgm:cxn modelId="{A62FE791-7407-4773-9867-6E2FDC6E0BC8}" type="presParOf" srcId="{24211E4B-0F6F-4541-ACDE-BE4688DBB41C}" destId="{98FC050A-5E84-4B67-A198-8622EEC72576}" srcOrd="3" destOrd="0" presId="urn:microsoft.com/office/officeart/2005/8/layout/vList3#1"/>
    <dgm:cxn modelId="{BA178B31-2BA6-4CE7-8F7C-676F8E3DBF14}" type="presParOf" srcId="{24211E4B-0F6F-4541-ACDE-BE4688DBB41C}" destId="{F19F81F5-DF34-4370-BF97-08CB8FBBEFCA}" srcOrd="4" destOrd="0" presId="urn:microsoft.com/office/officeart/2005/8/layout/vList3#1"/>
    <dgm:cxn modelId="{627097CD-0641-4BE8-BA19-4A506A6648A7}" type="presParOf" srcId="{F19F81F5-DF34-4370-BF97-08CB8FBBEFCA}" destId="{67431817-90A5-45EA-9ED0-240126A46A7C}" srcOrd="0" destOrd="0" presId="urn:microsoft.com/office/officeart/2005/8/layout/vList3#1"/>
    <dgm:cxn modelId="{8EBC895C-4B0F-461D-A3EA-5EABF7AD9F04}" type="presParOf" srcId="{F19F81F5-DF34-4370-BF97-08CB8FBBEFCA}" destId="{D6172E8C-AAFB-4CD9-B290-2992908AA1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6DCFD-8036-4A7F-96DD-1F665B90665E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90FED-172F-444E-9FE0-9AC8D57245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490F-E849-409A-9ABF-025B3F4559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উপরের চিত্র দুটি দিয়ে শীতের তীব্রতা দেখানো হয়েছে। </a:t>
            </a:r>
            <a:endParaRPr lang="bn-I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bn-BD" sz="12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কোমলমতি শিক্ষার্থীদের জন্য মৃত্যর কোন ছবি দেখানো হয়নি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45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দলগত কাজ দেয়ার ক্ষেত্র বিভিন্ন দল গঠন করে স্লাইডের প্রশ্ন ছাড়াও অন্য প্রশ্ন তৈরী করে দলগত কাজ দিতে পারেন।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শৈত্যপ্রবাহ 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দরিদ্র্য জনগোষ্ঠীর জন্য দুর্ভোগ হলেও ধনী মানুষের জন্য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উৎসব স্বরূপ-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বুঝানোর জন্য চিত্রসমূহের মাধ্যমে কিছু ধারণা দেওয়া হয়েছে। </a:t>
            </a:r>
            <a:endParaRPr lang="en-US" sz="1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8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করে টর্নেডো ব্যাখ্যা করলে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ভালো হবে।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স্লাইডের ব্যাখ্যা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ছাড়াও শিক্ষক নি</a:t>
            </a:r>
            <a:r>
              <a:rPr lang="bn-I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জে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র মতো করে ব্যাখ্যা করতে পারেন।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জোড়ায় কাজ দেয়ার ক্ষেত্র স্লাইডের প্রশ্ন ছাড়াও অন্য প্রশ্ন তৈরী করে জোড়ায় কাজ দিতে পারেন।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89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টর্নেডো সম্পর্কিত কিছু</a:t>
            </a:r>
            <a:r>
              <a:rPr lang="bn-BD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 দেওয়া হয়েছে।</a:t>
            </a:r>
            <a:r>
              <a:rPr lang="bn-BD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200" b="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7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7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7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পাঠ ঘোষণার জন্য চিত্রগুলো দেখিয়ে প্রশ্ন করতে পারেন</a:t>
            </a: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এভাবে-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চিত্রগুলো কিসের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তারা </a:t>
            </a:r>
            <a:r>
              <a:rPr lang="bn-BD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বলতে</a:t>
            </a:r>
            <a:r>
              <a:rPr lang="bn-BD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পারে-</a:t>
            </a:r>
            <a:r>
              <a:rPr lang="bn-BD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খরা,  শৈত্যপ্রবাহ ও টর্নেডো</a:t>
            </a:r>
            <a:r>
              <a:rPr lang="bn-IN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BD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তখন আপনি পাঠ</a:t>
            </a: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ঘোষণা করুন এভাবে- আজকের পাঠ-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I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</a:t>
            </a:r>
            <a:r>
              <a:rPr lang="bn-BD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খরা, শৈত্যপ্রবাহ ও টর্নেরডো</a:t>
            </a:r>
            <a:r>
              <a:rPr lang="bn-IN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bn-BD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6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খরা সম্পর্কে প্রয়োজনী</a:t>
            </a:r>
            <a:r>
              <a:rPr lang="bn-IN" baseline="0" dirty="0" smtClean="0"/>
              <a:t>য়</a:t>
            </a:r>
            <a:r>
              <a:rPr lang="bn-BD" baseline="0" dirty="0" smtClean="0"/>
              <a:t> বর্ণনা করতে পারেন।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2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দেওয়ার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দি</a:t>
            </a: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বাং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লা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দেশের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 প্রবণ অঞ্চল মানচিত্রে হাইলাইট করে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দেখানো হয়েছে।</a:t>
            </a:r>
            <a:endParaRPr lang="bn-B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9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দিয়ে প্রশ্ন করে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পারেন। এরপর তারা সম্ভাব্য উত্তর দিলে Text Show করা যেতে পারে।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এই স্লাইডটিতে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Trigger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এর কাজ করা আছে। খরার বিভিন্ন কারণ দেখার জন্য বাটনে একাধিক বার ক্লিক করলে প্রথমে ছবি এবং পরে লেখা আসবে। 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খরা প্রতিরোধ  করে ক্ষয়ক্ষতি কমানোর জন্য গভীর</a:t>
            </a:r>
            <a:r>
              <a:rPr lang="bn-BD" sz="1200" baseline="0" dirty="0" smtClean="0">
                <a:ln w="11430"/>
                <a:latin typeface="NikoshBAN" pitchFamily="2" charset="0"/>
                <a:cs typeface="NikoshBAN" pitchFamily="2" charset="0"/>
              </a:rPr>
              <a:t> নলকূপ স্থাপন করা, বৃষ্টির পানি ধরে রাখার জন্য পুকুর বা খাল খনন করা, বেশি বেশি গাছ লাগানো,  ইরি জাতীয় ধানের চাষ করা, পানির অপচয় রোধ করা  ইত্যাদি।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3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এই স্লাইডটিতে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Trigger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এর কাজ করা আছে। খরার প্রতিকার দেখার জন্য বাটনে একাধিক বার ক্লিক করলে প্রথমে ছবি এবং পরে লেখা আসবে। 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44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প্রশ্নোত্তর পদ্ধতিতে অগ্রসর হলে ভালো হবে। প্রথমে চিত্রগুলো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 আসার পর শিক্ষার্থীদের ভাবতে দি</a:t>
            </a: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য়ে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প্রশ্ন করতে পারেন এভাবে- চিত্রের মাধ্যমে কি দেখানো হয়েছে?--- এরপর শিক্ষার্থীরা উত্তর দেয়ার পর চিত্রের নিচের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গুলো 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করলে ভালো হবে।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4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2133600" cy="365125"/>
          </a:xfr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8E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8E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8E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797A8-DF3F-4E90-8624-2604965744F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CA961-E12C-45D9-A2AB-A6661F94F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2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C74E-1371-49DC-AD3C-BAFD261EAE85}" type="datetimeFigureOut">
              <a:rPr lang="en-US" smtClean="0"/>
              <a:pPr/>
              <a:t>8/10/2016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13D3D2-717D-48E6-80FB-93B43227CCF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33400"/>
            <a:ext cx="85344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667000"/>
            <a:ext cx="8534400" cy="3657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/>
                <a:cs typeface="NikoshBAN" pitchFamily="2" charset="0"/>
              </a:rPr>
              <a:t>এই পাঠ উপস্থাপনের জন্য স্লাইডের নিচের দিকে নোটে প্রয়োজনীয় নির্দেশনা দেয়া আছে। পাঠ উপস্থাপনের ক্ষেত্রে নিজস্ব কৌশল প্রয়োগ করতে পারেন।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প্রেজেন্টেশনটি</a:t>
            </a:r>
            <a:r>
              <a:rPr lang="bn-BD" sz="2800" dirty="0" smtClean="0">
                <a:solidFill>
                  <a:schemeClr val="tx1"/>
                </a:solidFill>
                <a:latin typeface="NikoshBAN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F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Key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 Slide Show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</a:t>
            </a:r>
            <a:r>
              <a:rPr lang="bn-BD" sz="2800" dirty="0">
                <a:solidFill>
                  <a:schemeClr val="tx1"/>
                </a:solidFill>
                <a:latin typeface="NikoshBAN"/>
              </a:rPr>
              <a:t>।</a:t>
            </a:r>
            <a:endParaRPr lang="en-AU" sz="2800" dirty="0">
              <a:solidFill>
                <a:schemeClr val="tx1"/>
              </a:solidFill>
              <a:latin typeface="NikoshBAN"/>
            </a:endParaRPr>
          </a:p>
          <a:p>
            <a:pPr algn="ctr"/>
            <a:endParaRPr lang="en-US" sz="2800" dirty="0"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11680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C Image\Slide Design\images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143000"/>
            <a:ext cx="6858000" cy="5410200"/>
          </a:xfrm>
          <a:prstGeom prst="rect">
            <a:avLst/>
          </a:prstGeom>
          <a:noFill/>
        </p:spPr>
      </p:pic>
      <p:sp>
        <p:nvSpPr>
          <p:cNvPr id="3" name="Frame 2"/>
          <p:cNvSpPr/>
          <p:nvPr/>
        </p:nvSpPr>
        <p:spPr>
          <a:xfrm>
            <a:off x="3352800" y="381000"/>
            <a:ext cx="3352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 হওয়ার কারণ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228600" y="990600"/>
            <a:ext cx="152400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বাটনে ক্লিক করুন </a:t>
            </a:r>
            <a:endParaRPr lang="en-US" sz="2000" b="1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447006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990600"/>
            <a:ext cx="71628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14600" y="1600200"/>
            <a:ext cx="58674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4600" y="5511225"/>
            <a:ext cx="5867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বৃষ্টিপাতের অভাব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rain-fall-animat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981200"/>
            <a:ext cx="4816475" cy="3200400"/>
          </a:xfrm>
          <a:prstGeom prst="rect">
            <a:avLst/>
          </a:prstGeom>
        </p:spPr>
      </p:pic>
      <p:pic>
        <p:nvPicPr>
          <p:cNvPr id="17" name="Picture 16" descr="modular_electrical_switch_sock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2895600"/>
            <a:ext cx="1295400" cy="164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514600" y="5511225"/>
            <a:ext cx="5867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নদীর উজানে বাঁধ নির্মা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ণ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Tista_Birad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981200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76897" y="5460540"/>
            <a:ext cx="5867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নদী দূষণ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7400"/>
            <a:ext cx="4648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7400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2497015" y="5522948"/>
            <a:ext cx="5867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বায়ু দূষণ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4600" y="5534671"/>
            <a:ext cx="5867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পরিবেশ দূষণ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81200"/>
            <a:ext cx="47244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4" grpId="0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334000"/>
            <a:ext cx="86106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খরা প্রতিরোধ করা সম্ভব নয়, তবে ক্ষয়ক্ষতি কমানো সম্ভব- এর  পক্ষে অন্তত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৩</a:t>
            </a:r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 টি যুক্তি লেখ।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4770452" cy="3581400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904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C Image\Slide Design\images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143000"/>
            <a:ext cx="6858000" cy="54102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Frame 2"/>
          <p:cNvSpPr/>
          <p:nvPr/>
        </p:nvSpPr>
        <p:spPr>
          <a:xfrm>
            <a:off x="3429000" y="381000"/>
            <a:ext cx="3352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 প্রতিরোধ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228600" y="990600"/>
            <a:ext cx="152400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সুইচে ক্লিক করুন 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1447006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990600"/>
            <a:ext cx="71628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4600" y="1600200"/>
            <a:ext cx="58674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odular_electrical_switch_sock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895600"/>
            <a:ext cx="1295400" cy="164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514600" y="5603557"/>
            <a:ext cx="58674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ভূগর্ভস্থ পানির স্তর পরীক্ষা করা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23622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প্রাকৃতিক দূর্যোগ পুরোপুরি প্রতিরোধ সম্ভব নয়। তবে সচেতন হলে অনেকটা ক্ষয়ক্ষতি কমানো সম্ভব। এজন্য যে সমস্ত পদক্ষেপ নেওয়া যেতে পারে তাহলো---- </a:t>
            </a:r>
            <a:endParaRPr lang="en-US" sz="28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news_img.JPG"/>
          <p:cNvPicPr>
            <a:picLocks noChangeAspect="1"/>
          </p:cNvPicPr>
          <p:nvPr/>
        </p:nvPicPr>
        <p:blipFill>
          <a:blip r:embed="rId5"/>
          <a:srcRect b="11296"/>
          <a:stretch>
            <a:fillRect/>
          </a:stretch>
        </p:blipFill>
        <p:spPr>
          <a:xfrm>
            <a:off x="3200400" y="1981200"/>
            <a:ext cx="46482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14600" y="5638800"/>
            <a:ext cx="58674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ভূগর্ভস্থ পানির স্তর পরীক্ষা করে পানি উত্তোলন বন্ধ করা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 descr="51f22891b73bf-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905000"/>
            <a:ext cx="46482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00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905000"/>
            <a:ext cx="4709886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514600" y="5648980"/>
            <a:ext cx="58674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বর্ষা মৌসুমে বৃষ্টির পানি সংরক্ষণ করে রাখা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1905000"/>
            <a:ext cx="47244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438400" y="5648980"/>
            <a:ext cx="59595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সুষ্ঠু ব্যবস্থাপনা ও পানি ব্যবহারে সচেতেনতা সৃষ্টি করা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/>
          <p:cNvSpPr/>
          <p:nvPr/>
        </p:nvSpPr>
        <p:spPr>
          <a:xfrm>
            <a:off x="3200400" y="304800"/>
            <a:ext cx="3352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00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শৈত্যপ্রবাহ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শৈত্যপ্রবা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0"/>
            <a:ext cx="3962400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14175329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0"/>
            <a:ext cx="4038600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24000" y="6029980"/>
            <a:ext cx="623247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চিত্র দুটি</a:t>
            </a:r>
            <a:r>
              <a:rPr lang="bn-IN" sz="2800" dirty="0" smtClean="0">
                <a:ln w="11430"/>
                <a:latin typeface="NikoshBAN" pitchFamily="2" charset="0"/>
                <a:cs typeface="NikoshBAN" pitchFamily="2" charset="0"/>
              </a:rPr>
              <a:t>তে</a:t>
            </a:r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 কি দেখানো হয়েছে?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831" y="4613583"/>
            <a:ext cx="86868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বাংলাদেশ শীতপ্রধান দেশ না হলেও কোন কোন বছর মৃদু থেকে মাঝারি শৈত্যপ্রবাহ দেখা যায়। বিশেষ করে উত্তরাঞ্চলে শীতের তীব্রতা বেশি দেখা যায়।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d1655ba4827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81400"/>
            <a:ext cx="4021016" cy="2872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ame 3"/>
          <p:cNvSpPr/>
          <p:nvPr/>
        </p:nvSpPr>
        <p:spPr>
          <a:xfrm>
            <a:off x="4267200" y="304800"/>
            <a:ext cx="3352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C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শৈত্যপ্রবাহের প্রভাব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Wave 4"/>
          <p:cNvSpPr/>
          <p:nvPr/>
        </p:nvSpPr>
        <p:spPr>
          <a:xfrm rot="18978133">
            <a:off x="952693" y="3390518"/>
            <a:ext cx="7230730" cy="804136"/>
          </a:xfrm>
          <a:prstGeom prst="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প্রবল শৈত্যপ্রবাহে মানুষ ও প্রাণীর জীবনহানিও ঘটতে পারে  </a:t>
            </a:r>
            <a:endParaRPr lang="en-US" dirty="0"/>
          </a:p>
        </p:txBody>
      </p:sp>
      <p:pic>
        <p:nvPicPr>
          <p:cNvPr id="6" name="Picture 5" descr="comjagat_1324664856_1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90600"/>
            <a:ext cx="3774831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1295400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43200" y="304800"/>
            <a:ext cx="3200400" cy="6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53200" y="381000"/>
            <a:ext cx="2286000" cy="53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৮ মিনিট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0" y="4953000"/>
            <a:ext cx="8534400" cy="160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শৈত্যপ্রবাহ </a:t>
            </a:r>
            <a:r>
              <a:rPr lang="bn-BD" sz="2800" dirty="0">
                <a:ln w="11430"/>
                <a:latin typeface="NikoshBAN" pitchFamily="2" charset="0"/>
                <a:cs typeface="NikoshBAN" pitchFamily="2" charset="0"/>
              </a:rPr>
              <a:t>দরিদ্র্য </a:t>
            </a:r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জনগোষ্ঠীর জন্য দুর্ভোগ হলেও ধনী মানুষের জন্য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উৎসব স্বরূপ- উক্তিটির পক্ষে ও বিপক্ষে মতামত দাও।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2011-12-22-11-57-22-4ef31b2278d64-2.jpg"/>
          <p:cNvPicPr>
            <a:picLocks noChangeAspect="1"/>
          </p:cNvPicPr>
          <p:nvPr/>
        </p:nvPicPr>
        <p:blipFill>
          <a:blip r:embed="rId3"/>
          <a:srcRect l="32500" t="29048" r="8750"/>
          <a:stretch>
            <a:fillRect/>
          </a:stretch>
        </p:blipFill>
        <p:spPr>
          <a:xfrm>
            <a:off x="304800" y="381000"/>
            <a:ext cx="2057400" cy="163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Milk-cake-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200" y="1794933"/>
            <a:ext cx="1913543" cy="1481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LIfe-sty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352800"/>
            <a:ext cx="1905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kashmir-shawl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990600"/>
            <a:ext cx="19050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pace-heaters-0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2895600"/>
            <a:ext cx="19050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1272-784696.jpg"/>
          <p:cNvPicPr>
            <a:picLocks noChangeAspect="1"/>
          </p:cNvPicPr>
          <p:nvPr/>
        </p:nvPicPr>
        <p:blipFill>
          <a:blip r:embed="rId8" cstate="print"/>
          <a:srcRect r="13301" b="10000"/>
          <a:stretch>
            <a:fillRect/>
          </a:stretch>
        </p:blipFill>
        <p:spPr>
          <a:xfrm>
            <a:off x="304800" y="2362200"/>
            <a:ext cx="2057400" cy="1640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2cc8a0b116a7e5a3e83d0e68b6eb62ec-300x23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4471" y="1447800"/>
            <a:ext cx="1768929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b_obbahoto-shoittoprobahe.jpg"/>
          <p:cNvPicPr>
            <a:picLocks noChangeAspect="1"/>
          </p:cNvPicPr>
          <p:nvPr/>
        </p:nvPicPr>
        <p:blipFill>
          <a:blip r:embed="rId10"/>
          <a:srcRect b="9857"/>
          <a:stretch>
            <a:fillRect/>
          </a:stretch>
        </p:blipFill>
        <p:spPr>
          <a:xfrm>
            <a:off x="2514600" y="3276600"/>
            <a:ext cx="1905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4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3124200" y="304800"/>
            <a:ext cx="3352800" cy="4572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C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 প্রবাহের প্রভাব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71-660x3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0"/>
            <a:ext cx="36957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Rajshahi-in-Winter-thereport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14400"/>
            <a:ext cx="36957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65_4666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914400"/>
            <a:ext cx="3657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219200" y="3276600"/>
            <a:ext cx="2971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জনজীবন বিপর্যস্ত হয়ে পড়ে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3276600"/>
            <a:ext cx="4038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সাধারণ খেটে খাওয়া মানুষ কাজ পায় না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bccnews24.com-muster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810000"/>
            <a:ext cx="3657600" cy="236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1143000" y="6172200"/>
            <a:ext cx="2971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ফসলের ব্যাপক ক্ষতি হয়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6172200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শীত বস্ত্রের অভাবে গরীব মানুষ দুর্দশায় পড়ে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3124200" y="304800"/>
            <a:ext cx="3352800" cy="4572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C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শৈত্যপ্রবাহ থেকে প্রশমন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Sylhet-City-Jamat-Photo-22-12-14.jpg"/>
          <p:cNvPicPr>
            <a:picLocks noChangeAspect="1"/>
          </p:cNvPicPr>
          <p:nvPr/>
        </p:nvPicPr>
        <p:blipFill>
          <a:blip r:embed="rId3"/>
          <a:srcRect b="20805"/>
          <a:stretch>
            <a:fillRect/>
          </a:stretch>
        </p:blipFill>
        <p:spPr>
          <a:xfrm>
            <a:off x="457200" y="3810000"/>
            <a:ext cx="28956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hatail4.jpg"/>
          <p:cNvPicPr>
            <a:picLocks noChangeAspect="1"/>
          </p:cNvPicPr>
          <p:nvPr/>
        </p:nvPicPr>
        <p:blipFill>
          <a:blip r:embed="rId4"/>
          <a:srcRect b="4752"/>
          <a:stretch>
            <a:fillRect/>
          </a:stretch>
        </p:blipFill>
        <p:spPr>
          <a:xfrm>
            <a:off x="457200" y="914400"/>
            <a:ext cx="28956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SC01065-co11111111111111111111py-600x3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815715"/>
            <a:ext cx="2895600" cy="2432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54_cold+cloth+distribution_03022015_00+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914400"/>
            <a:ext cx="2895600" cy="2481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858000" y="838200"/>
            <a:ext cx="1905000" cy="5715000"/>
            <a:chOff x="7086600" y="838200"/>
            <a:chExt cx="1752600" cy="5715000"/>
          </a:xfrm>
        </p:grpSpPr>
        <p:sp>
          <p:nvSpPr>
            <p:cNvPr id="11" name="Can 10"/>
            <p:cNvSpPr/>
            <p:nvPr/>
          </p:nvSpPr>
          <p:spPr>
            <a:xfrm>
              <a:off x="7086600" y="838200"/>
              <a:ext cx="1752600" cy="5715000"/>
            </a:xfrm>
            <a:prstGeom prst="can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সরকার ও  সমাজের সচেতন মানুষের সহায়তা ও উদ্যোগে শৈত্যপ্রবাহ থেকে  মানুষের কষ্ট অনেকটা কমানো সম্ভব। </a:t>
              </a:r>
              <a:endParaRPr lang="en-US" sz="2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391400" y="914400"/>
              <a:ext cx="1219200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90600"/>
            <a:ext cx="50292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rame 3"/>
          <p:cNvSpPr/>
          <p:nvPr/>
        </p:nvSpPr>
        <p:spPr>
          <a:xfrm>
            <a:off x="3124200" y="304800"/>
            <a:ext cx="3352800" cy="4572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টর্নেডো 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410200"/>
            <a:ext cx="86868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টর্নেডো এক ধরনের প্রচণ্ড গতিসম্পন্ন ঘূর্ণিঝড়। স্থলভাগে নিম্নচাপের ফলে এর উৎপত্তি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906869"/>
            <a:ext cx="86106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bn-BD" sz="3600" dirty="0" smtClean="0">
                <a:ln w="11430"/>
                <a:latin typeface="NikoshBAN" pitchFamily="2" charset="0"/>
                <a:cs typeface="NikoshBAN" pitchFamily="2" charset="0"/>
              </a:rPr>
              <a:t>টর্নেডো বাংলাদেশে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কী ধরনের প্রভাব</a:t>
            </a:r>
            <a:r>
              <a:rPr lang="bn-BD" sz="3600" dirty="0" smtClean="0">
                <a:ln w="11430"/>
                <a:latin typeface="NikoshBAN" pitchFamily="2" charset="0"/>
                <a:cs typeface="NikoshBAN" pitchFamily="2" charset="0"/>
              </a:rPr>
              <a:t> ফেলে তা ব্যাখ্যা কর।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৭ মিনিট</a:t>
            </a:r>
          </a:p>
        </p:txBody>
      </p:sp>
      <p:pic>
        <p:nvPicPr>
          <p:cNvPr id="5" name="Picture 4" descr="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524000"/>
            <a:ext cx="4191000" cy="3505200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01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9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আবহাওয়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8" y="914400"/>
            <a:ext cx="3240912" cy="2213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rame 2"/>
          <p:cNvSpPr/>
          <p:nvPr/>
        </p:nvSpPr>
        <p:spPr>
          <a:xfrm>
            <a:off x="3124200" y="304800"/>
            <a:ext cx="3352800" cy="4572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টর্নেডো সম্পর্কিত তথ্য 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276600"/>
            <a:ext cx="2971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পূর্বাভাস দেয়া যায় না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20681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876300"/>
            <a:ext cx="3276600" cy="224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3124200"/>
            <a:ext cx="1905000" cy="2854957"/>
          </a:xfrm>
          <a:prstGeom prst="rect">
            <a:avLst/>
          </a:prstGeom>
        </p:spPr>
      </p:pic>
      <p:pic>
        <p:nvPicPr>
          <p:cNvPr id="9" name="Picture 8" descr="mulrochona1305d_53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3767504"/>
            <a:ext cx="2857500" cy="217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6200" y="6015335"/>
            <a:ext cx="2438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স্থায়ীত্বকাল খুবই অল্প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6019800"/>
            <a:ext cx="2971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খুব কম জায়গায় আঘাত হানে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276600"/>
            <a:ext cx="3200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এক মুহূর্তে সবকিছু লণ্ডভণ্ড করে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86400" y="3684981"/>
            <a:ext cx="3004185" cy="2259718"/>
            <a:chOff x="5486400" y="3684981"/>
            <a:chExt cx="3004185" cy="2259718"/>
          </a:xfrm>
        </p:grpSpPr>
        <p:pic>
          <p:nvPicPr>
            <p:cNvPr id="14" name="Picture 13" descr="DSC_7511.JPG"/>
            <p:cNvPicPr>
              <a:picLocks noChangeAspect="1"/>
            </p:cNvPicPr>
            <p:nvPr/>
          </p:nvPicPr>
          <p:blipFill>
            <a:blip r:embed="rId7" cstate="print"/>
            <a:srcRect l="13333" b="6291"/>
            <a:stretch>
              <a:fillRect/>
            </a:stretch>
          </p:blipFill>
          <p:spPr>
            <a:xfrm>
              <a:off x="5486400" y="3767504"/>
              <a:ext cx="2895600" cy="21771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10300512_825492610794852_4870876747765043587_n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0400" y="3684981"/>
              <a:ext cx="1480185" cy="16490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5334000" y="5943600"/>
            <a:ext cx="3581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ফাল্গুন থেকে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জ্যৈ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ষ্ঠ মাসের মাঝা মাঝিতে টর্নেডো হয়ে থাকে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1360" y="381000"/>
            <a:ext cx="2667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06196323"/>
              </p:ext>
            </p:extLst>
          </p:nvPr>
        </p:nvGraphicFramePr>
        <p:xfrm>
          <a:off x="304800" y="1371600"/>
          <a:ext cx="8534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3505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200" b="1" dirty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boy-going-to-school-cartoon-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4000"/>
            <a:ext cx="36576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109332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38862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85799" y="5247382"/>
            <a:ext cx="7848601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বাংলাদেশের উত্তরাঞ্চলে খরা দেখা যাওয়ার দুটি কারণ ব্যাখ্যাসহ সর্বোচ্চ ১০ বাক্যে লিখে আনবে।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09" y="838200"/>
            <a:ext cx="7612303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00200" y="914400"/>
            <a:ext cx="43434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0"/>
            <a:ext cx="85344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667000"/>
            <a:ext cx="8534400" cy="388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381000"/>
            <a:ext cx="3505200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08283" y="381000"/>
            <a:ext cx="5562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বিষয়ঃ বাংলাদেশ ও বিশ্বপরিচয়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শ্রেণিঃ সপ্তম</a:t>
            </a:r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৬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পাঠ-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৩,৪,৫  জলবায়ু পরিবর্তনের ফলে সৃষ্ট দুর্যোগ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অধিবেশ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-২)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৪০ মিনিট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" y="3886200"/>
            <a:ext cx="8382000" cy="2667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 আব্দুল বাতেন</a:t>
            </a:r>
          </a:p>
          <a:p>
            <a:pPr algn="ctr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endParaRPr lang="bn-BD" dirty="0" smtClean="0"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 ক্যান্টনমেন্ট বোর্ড হাই স্কুল,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বগুড়া।</a:t>
            </a:r>
            <a:endParaRPr lang="en-AU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 নম্বরঃ ০১৮১৯৫১০৬০৬ </a:t>
            </a:r>
            <a:endParaRPr lang="en-AU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AU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Email-abdulbaten</a:t>
            </a:r>
            <a:r>
              <a:rPr lang="en-A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en-AU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@gmail.com</a:t>
            </a:r>
          </a:p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M.8787.jpg"/>
          <p:cNvPicPr>
            <a:picLocks noChangeAspect="1"/>
          </p:cNvPicPr>
          <p:nvPr/>
        </p:nvPicPr>
        <p:blipFill>
          <a:blip r:embed="rId2" cstate="print"/>
          <a:srcRect l="11493" r="16667" b="27071"/>
          <a:stretch>
            <a:fillRect/>
          </a:stretch>
        </p:blipFill>
        <p:spPr>
          <a:xfrm>
            <a:off x="685800" y="1143000"/>
            <a:ext cx="1884552" cy="24028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Oval 8"/>
          <p:cNvSpPr/>
          <p:nvPr/>
        </p:nvSpPr>
        <p:spPr>
          <a:xfrm>
            <a:off x="609600" y="304800"/>
            <a:ext cx="2057400" cy="533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4800" y="6019800"/>
            <a:ext cx="861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 -১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 -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ও চিত্র -৩ দিয়ে কোন কোন প্রাকৃতিক দুর্যোগ নির্দেশ করে?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304800"/>
            <a:ext cx="85344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আজকের পাঠঃ </a:t>
            </a:r>
            <a:r>
              <a:rPr lang="bn-BD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খরা,  শৈত্যপ্রবাহ ও টর্নেডো</a:t>
            </a:r>
            <a:endParaRPr lang="en-US" sz="32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3276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চিত্র-১</a:t>
            </a:r>
            <a:endParaRPr lang="en-US" sz="28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629400" y="32766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চিত্র-২</a:t>
            </a:r>
            <a:endParaRPr lang="en-US" sz="28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304800" y="6019800"/>
            <a:ext cx="86106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খরা,  শৈত্যপ্রবাহ ও টর্নেডো দেখানো হয়েছে।</a:t>
            </a:r>
            <a:endParaRPr lang="en-US" sz="32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 descr="2009-08-25__b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71-660x3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14400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tornado_zpse52e8cd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352800"/>
            <a:ext cx="2971800" cy="259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ular Callout 23"/>
          <p:cNvSpPr/>
          <p:nvPr/>
        </p:nvSpPr>
        <p:spPr>
          <a:xfrm>
            <a:off x="1219200" y="4876800"/>
            <a:ext cx="1219200" cy="609600"/>
          </a:xfrm>
          <a:prstGeom prst="wedgeRectCallout">
            <a:avLst>
              <a:gd name="adj1" fmla="val 90374"/>
              <a:gd name="adj2" fmla="val 23707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চিত্র-৩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71800" y="304800"/>
            <a:ext cx="39624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0" y="1066800"/>
            <a:ext cx="53340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96741861"/>
              </p:ext>
            </p:extLst>
          </p:nvPr>
        </p:nvGraphicFramePr>
        <p:xfrm>
          <a:off x="609600" y="1955800"/>
          <a:ext cx="79248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55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9123FC-F793-4A31-9C87-B82B7891A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749123FC-F793-4A31-9C87-B82B7891A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749123FC-F793-4A31-9C87-B82B7891A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749123FC-F793-4A31-9C87-B82B7891A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9FE5A2-8089-4DAD-A831-16A037B79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509FE5A2-8089-4DAD-A831-16A037B79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509FE5A2-8089-4DAD-A831-16A037B79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509FE5A2-8089-4DAD-A831-16A037B79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CC448A-B002-4A89-BECE-1BEBB8DF3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81CC448A-B002-4A89-BECE-1BEBB8DF3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81CC448A-B002-4A89-BECE-1BEBB8DF3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81CC448A-B002-4A89-BECE-1BEBB8DF3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62B645-327A-4458-B349-A9B283CE4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2A62B645-327A-4458-B349-A9B283CE4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2A62B645-327A-4458-B349-A9B283CE4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2A62B645-327A-4458-B349-A9B283CE4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46C452-8902-420F-9600-02862C714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1546C452-8902-420F-9600-02862C714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1546C452-8902-420F-9600-02862C714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1546C452-8902-420F-9600-02862C714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65FF5B-640F-4694-A269-2E3907949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6B65FF5B-640F-4694-A269-2E3907949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6B65FF5B-640F-4694-A269-2E3907949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6B65FF5B-640F-4694-A269-2E3907949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CFE786-4C82-4AE0-B3A4-1F12FDAC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0CCFE786-4C82-4AE0-B3A4-1F12FDAC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0CCFE786-4C82-4AE0-B3A4-1F12FDAC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0CCFE786-4C82-4AE0-B3A4-1F12FDAC9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EE9821-02B5-4599-9190-3BE683483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F6EE9821-02B5-4599-9190-3BE683483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F6EE9821-02B5-4599-9190-3BE683483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F6EE9821-02B5-4599-9190-3BE683483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BC70A7-968D-4BE4-9F2D-599501478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8ABC70A7-968D-4BE4-9F2D-599501478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8ABC70A7-968D-4BE4-9F2D-599501478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8ABC70A7-968D-4BE4-9F2D-599501478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3429000" y="304800"/>
            <a:ext cx="2590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68" y="990600"/>
            <a:ext cx="6012032" cy="3892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04800" y="5715000"/>
            <a:ext cx="8534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 বৃষ্টিপাতের অভাবে খরা হয়ে থাকে।</a:t>
            </a:r>
            <a:endParaRPr lang="en-US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276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3CC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33800"/>
            <a:ext cx="3276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3CC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ame 6"/>
          <p:cNvSpPr/>
          <p:nvPr/>
        </p:nvSpPr>
        <p:spPr>
          <a:xfrm>
            <a:off x="3200400" y="304800"/>
            <a:ext cx="3352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 হওয়ার সময়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3276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3CC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FFT187_1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657600"/>
            <a:ext cx="3276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3CC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04800" y="5968425"/>
            <a:ext cx="851847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প্রায় প্রতি বছর বসন্তের শেষ ও গ্রীষ্মের শুরুতে খরা দেখা যায়।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5105400"/>
            <a:ext cx="23622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গ্রীষ্মকাল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2510135"/>
            <a:ext cx="23622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গ্রীষ্মকাল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295400"/>
            <a:ext cx="23622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বসন্তকাল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5257800"/>
            <a:ext cx="23622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বসন্তকাল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Flowchart: Punched Tape 15"/>
          <p:cNvSpPr/>
          <p:nvPr/>
        </p:nvSpPr>
        <p:spPr>
          <a:xfrm rot="16200000">
            <a:off x="2209801" y="3200397"/>
            <a:ext cx="4724399" cy="457201"/>
          </a:xfrm>
          <a:prstGeom prst="flowChartPunchedTap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14400"/>
            <a:ext cx="4191000" cy="563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ame 5"/>
          <p:cNvSpPr/>
          <p:nvPr/>
        </p:nvSpPr>
        <p:spPr>
          <a:xfrm>
            <a:off x="2133600" y="304800"/>
            <a:ext cx="4876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 প্রবণ অঞ্চল ও খরার প্রভাব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531373" y="924085"/>
            <a:ext cx="1639076" cy="2626637"/>
          </a:xfrm>
          <a:custGeom>
            <a:avLst/>
            <a:gdLst>
              <a:gd name="connsiteX0" fmla="*/ 308809 w 1639076"/>
              <a:gd name="connsiteY0" fmla="*/ 14066 h 2626637"/>
              <a:gd name="connsiteX1" fmla="*/ 296933 w 1639076"/>
              <a:gd name="connsiteY1" fmla="*/ 73442 h 2626637"/>
              <a:gd name="connsiteX2" fmla="*/ 308809 w 1639076"/>
              <a:gd name="connsiteY2" fmla="*/ 156570 h 2626637"/>
              <a:gd name="connsiteX3" fmla="*/ 368185 w 1639076"/>
              <a:gd name="connsiteY3" fmla="*/ 168445 h 2626637"/>
              <a:gd name="connsiteX4" fmla="*/ 380061 w 1639076"/>
              <a:gd name="connsiteY4" fmla="*/ 204071 h 2626637"/>
              <a:gd name="connsiteX5" fmla="*/ 403811 w 1639076"/>
              <a:gd name="connsiteY5" fmla="*/ 239697 h 2626637"/>
              <a:gd name="connsiteX6" fmla="*/ 368185 w 1639076"/>
              <a:gd name="connsiteY6" fmla="*/ 251572 h 2626637"/>
              <a:gd name="connsiteX7" fmla="*/ 344435 w 1639076"/>
              <a:gd name="connsiteY7" fmla="*/ 287198 h 2626637"/>
              <a:gd name="connsiteX8" fmla="*/ 296933 w 1639076"/>
              <a:gd name="connsiteY8" fmla="*/ 394076 h 2626637"/>
              <a:gd name="connsiteX9" fmla="*/ 261308 w 1639076"/>
              <a:gd name="connsiteY9" fmla="*/ 405951 h 2626637"/>
              <a:gd name="connsiteX10" fmla="*/ 178180 w 1639076"/>
              <a:gd name="connsiteY10" fmla="*/ 429702 h 2626637"/>
              <a:gd name="connsiteX11" fmla="*/ 142554 w 1639076"/>
              <a:gd name="connsiteY11" fmla="*/ 465328 h 2626637"/>
              <a:gd name="connsiteX12" fmla="*/ 95053 w 1639076"/>
              <a:gd name="connsiteY12" fmla="*/ 560331 h 2626637"/>
              <a:gd name="connsiteX13" fmla="*/ 83178 w 1639076"/>
              <a:gd name="connsiteY13" fmla="*/ 655333 h 2626637"/>
              <a:gd name="connsiteX14" fmla="*/ 71302 w 1639076"/>
              <a:gd name="connsiteY14" fmla="*/ 690959 h 2626637"/>
              <a:gd name="connsiteX15" fmla="*/ 83178 w 1639076"/>
              <a:gd name="connsiteY15" fmla="*/ 726585 h 2626637"/>
              <a:gd name="connsiteX16" fmla="*/ 118804 w 1639076"/>
              <a:gd name="connsiteY16" fmla="*/ 738460 h 2626637"/>
              <a:gd name="connsiteX17" fmla="*/ 142554 w 1639076"/>
              <a:gd name="connsiteY17" fmla="*/ 774086 h 2626637"/>
              <a:gd name="connsiteX18" fmla="*/ 225682 w 1639076"/>
              <a:gd name="connsiteY18" fmla="*/ 797837 h 2626637"/>
              <a:gd name="connsiteX19" fmla="*/ 285058 w 1639076"/>
              <a:gd name="connsiteY19" fmla="*/ 857214 h 2626637"/>
              <a:gd name="connsiteX20" fmla="*/ 308809 w 1639076"/>
              <a:gd name="connsiteY20" fmla="*/ 892840 h 2626637"/>
              <a:gd name="connsiteX21" fmla="*/ 380061 w 1639076"/>
              <a:gd name="connsiteY21" fmla="*/ 928466 h 2626637"/>
              <a:gd name="connsiteX22" fmla="*/ 439437 w 1639076"/>
              <a:gd name="connsiteY22" fmla="*/ 987842 h 2626637"/>
              <a:gd name="connsiteX23" fmla="*/ 475063 w 1639076"/>
              <a:gd name="connsiteY23" fmla="*/ 1023468 h 2626637"/>
              <a:gd name="connsiteX24" fmla="*/ 546315 w 1639076"/>
              <a:gd name="connsiteY24" fmla="*/ 1059094 h 2626637"/>
              <a:gd name="connsiteX25" fmla="*/ 676944 w 1639076"/>
              <a:gd name="connsiteY25" fmla="*/ 1047219 h 2626637"/>
              <a:gd name="connsiteX26" fmla="*/ 688819 w 1639076"/>
              <a:gd name="connsiteY26" fmla="*/ 1165972 h 2626637"/>
              <a:gd name="connsiteX27" fmla="*/ 724445 w 1639076"/>
              <a:gd name="connsiteY27" fmla="*/ 1177847 h 2626637"/>
              <a:gd name="connsiteX28" fmla="*/ 760071 w 1639076"/>
              <a:gd name="connsiteY28" fmla="*/ 1201598 h 2626637"/>
              <a:gd name="connsiteX29" fmla="*/ 771946 w 1639076"/>
              <a:gd name="connsiteY29" fmla="*/ 1237224 h 2626637"/>
              <a:gd name="connsiteX30" fmla="*/ 843198 w 1639076"/>
              <a:gd name="connsiteY30" fmla="*/ 1260975 h 2626637"/>
              <a:gd name="connsiteX31" fmla="*/ 819448 w 1639076"/>
              <a:gd name="connsiteY31" fmla="*/ 1296601 h 2626637"/>
              <a:gd name="connsiteX32" fmla="*/ 807572 w 1639076"/>
              <a:gd name="connsiteY32" fmla="*/ 1332227 h 2626637"/>
              <a:gd name="connsiteX33" fmla="*/ 736321 w 1639076"/>
              <a:gd name="connsiteY33" fmla="*/ 1344102 h 2626637"/>
              <a:gd name="connsiteX34" fmla="*/ 700695 w 1639076"/>
              <a:gd name="connsiteY34" fmla="*/ 1355977 h 2626637"/>
              <a:gd name="connsiteX35" fmla="*/ 356310 w 1639076"/>
              <a:gd name="connsiteY35" fmla="*/ 1355977 h 2626637"/>
              <a:gd name="connsiteX36" fmla="*/ 344435 w 1639076"/>
              <a:gd name="connsiteY36" fmla="*/ 1498481 h 2626637"/>
              <a:gd name="connsiteX37" fmla="*/ 320684 w 1639076"/>
              <a:gd name="connsiteY37" fmla="*/ 1534107 h 2626637"/>
              <a:gd name="connsiteX38" fmla="*/ 308809 w 1639076"/>
              <a:gd name="connsiteY38" fmla="*/ 1569733 h 2626637"/>
              <a:gd name="connsiteX39" fmla="*/ 273183 w 1639076"/>
              <a:gd name="connsiteY39" fmla="*/ 1581609 h 2626637"/>
              <a:gd name="connsiteX40" fmla="*/ 237557 w 1639076"/>
              <a:gd name="connsiteY40" fmla="*/ 1605359 h 2626637"/>
              <a:gd name="connsiteX41" fmla="*/ 106928 w 1639076"/>
              <a:gd name="connsiteY41" fmla="*/ 1569733 h 2626637"/>
              <a:gd name="connsiteX42" fmla="*/ 95053 w 1639076"/>
              <a:gd name="connsiteY42" fmla="*/ 1605359 h 2626637"/>
              <a:gd name="connsiteX43" fmla="*/ 59427 w 1639076"/>
              <a:gd name="connsiteY43" fmla="*/ 1712237 h 2626637"/>
              <a:gd name="connsiteX44" fmla="*/ 23801 w 1639076"/>
              <a:gd name="connsiteY44" fmla="*/ 1735988 h 2626637"/>
              <a:gd name="connsiteX45" fmla="*/ 11926 w 1639076"/>
              <a:gd name="connsiteY45" fmla="*/ 1842866 h 2626637"/>
              <a:gd name="connsiteX46" fmla="*/ 47552 w 1639076"/>
              <a:gd name="connsiteY46" fmla="*/ 1866616 h 2626637"/>
              <a:gd name="connsiteX47" fmla="*/ 95053 w 1639076"/>
              <a:gd name="connsiteY47" fmla="*/ 1949744 h 2626637"/>
              <a:gd name="connsiteX48" fmla="*/ 106928 w 1639076"/>
              <a:gd name="connsiteY48" fmla="*/ 1997245 h 2626637"/>
              <a:gd name="connsiteX49" fmla="*/ 178180 w 1639076"/>
              <a:gd name="connsiteY49" fmla="*/ 2020996 h 2626637"/>
              <a:gd name="connsiteX50" fmla="*/ 213806 w 1639076"/>
              <a:gd name="connsiteY50" fmla="*/ 2044746 h 2626637"/>
              <a:gd name="connsiteX51" fmla="*/ 249432 w 1639076"/>
              <a:gd name="connsiteY51" fmla="*/ 2080372 h 2626637"/>
              <a:gd name="connsiteX52" fmla="*/ 320684 w 1639076"/>
              <a:gd name="connsiteY52" fmla="*/ 2092247 h 2626637"/>
              <a:gd name="connsiteX53" fmla="*/ 391936 w 1639076"/>
              <a:gd name="connsiteY53" fmla="*/ 2115998 h 2626637"/>
              <a:gd name="connsiteX54" fmla="*/ 427562 w 1639076"/>
              <a:gd name="connsiteY54" fmla="*/ 2127873 h 2626637"/>
              <a:gd name="connsiteX55" fmla="*/ 463188 w 1639076"/>
              <a:gd name="connsiteY55" fmla="*/ 2151624 h 2626637"/>
              <a:gd name="connsiteX56" fmla="*/ 534440 w 1639076"/>
              <a:gd name="connsiteY56" fmla="*/ 2163499 h 2626637"/>
              <a:gd name="connsiteX57" fmla="*/ 581941 w 1639076"/>
              <a:gd name="connsiteY57" fmla="*/ 2175375 h 2626637"/>
              <a:gd name="connsiteX58" fmla="*/ 593817 w 1639076"/>
              <a:gd name="connsiteY58" fmla="*/ 2211001 h 2626637"/>
              <a:gd name="connsiteX59" fmla="*/ 605692 w 1639076"/>
              <a:gd name="connsiteY59" fmla="*/ 2258502 h 2626637"/>
              <a:gd name="connsiteX60" fmla="*/ 760071 w 1639076"/>
              <a:gd name="connsiteY60" fmla="*/ 2317879 h 2626637"/>
              <a:gd name="connsiteX61" fmla="*/ 843198 w 1639076"/>
              <a:gd name="connsiteY61" fmla="*/ 2341629 h 2626637"/>
              <a:gd name="connsiteX62" fmla="*/ 866949 w 1639076"/>
              <a:gd name="connsiteY62" fmla="*/ 2377255 h 2626637"/>
              <a:gd name="connsiteX63" fmla="*/ 890700 w 1639076"/>
              <a:gd name="connsiteY63" fmla="*/ 2448507 h 2626637"/>
              <a:gd name="connsiteX64" fmla="*/ 961952 w 1639076"/>
              <a:gd name="connsiteY64" fmla="*/ 2472258 h 2626637"/>
              <a:gd name="connsiteX65" fmla="*/ 997578 w 1639076"/>
              <a:gd name="connsiteY65" fmla="*/ 2484133 h 2626637"/>
              <a:gd name="connsiteX66" fmla="*/ 1021328 w 1639076"/>
              <a:gd name="connsiteY66" fmla="*/ 2448507 h 2626637"/>
              <a:gd name="connsiteX67" fmla="*/ 1045079 w 1639076"/>
              <a:gd name="connsiteY67" fmla="*/ 2484133 h 2626637"/>
              <a:gd name="connsiteX68" fmla="*/ 1056954 w 1639076"/>
              <a:gd name="connsiteY68" fmla="*/ 2543510 h 2626637"/>
              <a:gd name="connsiteX69" fmla="*/ 1235084 w 1639076"/>
              <a:gd name="connsiteY69" fmla="*/ 2555385 h 2626637"/>
              <a:gd name="connsiteX70" fmla="*/ 1258835 w 1639076"/>
              <a:gd name="connsiteY70" fmla="*/ 2591011 h 2626637"/>
              <a:gd name="connsiteX71" fmla="*/ 1353837 w 1639076"/>
              <a:gd name="connsiteY71" fmla="*/ 2602886 h 2626637"/>
              <a:gd name="connsiteX72" fmla="*/ 1389463 w 1639076"/>
              <a:gd name="connsiteY72" fmla="*/ 2626637 h 2626637"/>
              <a:gd name="connsiteX73" fmla="*/ 1472591 w 1639076"/>
              <a:gd name="connsiteY73" fmla="*/ 2567260 h 2626637"/>
              <a:gd name="connsiteX74" fmla="*/ 1484466 w 1639076"/>
              <a:gd name="connsiteY74" fmla="*/ 2460383 h 2626637"/>
              <a:gd name="connsiteX75" fmla="*/ 1543843 w 1639076"/>
              <a:gd name="connsiteY75" fmla="*/ 2389131 h 2626637"/>
              <a:gd name="connsiteX76" fmla="*/ 1555718 w 1639076"/>
              <a:gd name="connsiteY76" fmla="*/ 2353505 h 2626637"/>
              <a:gd name="connsiteX77" fmla="*/ 1531967 w 1639076"/>
              <a:gd name="connsiteY77" fmla="*/ 2282253 h 2626637"/>
              <a:gd name="connsiteX78" fmla="*/ 1520092 w 1639076"/>
              <a:gd name="connsiteY78" fmla="*/ 2056621 h 2626637"/>
              <a:gd name="connsiteX79" fmla="*/ 1508217 w 1639076"/>
              <a:gd name="connsiteY79" fmla="*/ 2020996 h 2626637"/>
              <a:gd name="connsiteX80" fmla="*/ 1531967 w 1639076"/>
              <a:gd name="connsiteY80" fmla="*/ 1949744 h 2626637"/>
              <a:gd name="connsiteX81" fmla="*/ 1520092 w 1639076"/>
              <a:gd name="connsiteY81" fmla="*/ 1759738 h 2626637"/>
              <a:gd name="connsiteX82" fmla="*/ 1496341 w 1639076"/>
              <a:gd name="connsiteY82" fmla="*/ 1724112 h 2626637"/>
              <a:gd name="connsiteX83" fmla="*/ 1448840 w 1639076"/>
              <a:gd name="connsiteY83" fmla="*/ 1652860 h 2626637"/>
              <a:gd name="connsiteX84" fmla="*/ 1460715 w 1639076"/>
              <a:gd name="connsiteY84" fmla="*/ 1486606 h 2626637"/>
              <a:gd name="connsiteX85" fmla="*/ 1448840 w 1639076"/>
              <a:gd name="connsiteY85" fmla="*/ 1415354 h 2626637"/>
              <a:gd name="connsiteX86" fmla="*/ 1496341 w 1639076"/>
              <a:gd name="connsiteY86" fmla="*/ 1308476 h 2626637"/>
              <a:gd name="connsiteX87" fmla="*/ 1508217 w 1639076"/>
              <a:gd name="connsiteY87" fmla="*/ 1189723 h 2626637"/>
              <a:gd name="connsiteX88" fmla="*/ 1555718 w 1639076"/>
              <a:gd name="connsiteY88" fmla="*/ 1118471 h 2626637"/>
              <a:gd name="connsiteX89" fmla="*/ 1579469 w 1639076"/>
              <a:gd name="connsiteY89" fmla="*/ 1082845 h 2626637"/>
              <a:gd name="connsiteX90" fmla="*/ 1591344 w 1639076"/>
              <a:gd name="connsiteY90" fmla="*/ 857214 h 2626637"/>
              <a:gd name="connsiteX91" fmla="*/ 1603219 w 1639076"/>
              <a:gd name="connsiteY91" fmla="*/ 726585 h 2626637"/>
              <a:gd name="connsiteX92" fmla="*/ 1638845 w 1639076"/>
              <a:gd name="connsiteY92" fmla="*/ 690959 h 2626637"/>
              <a:gd name="connsiteX93" fmla="*/ 1615095 w 1639076"/>
              <a:gd name="connsiteY93" fmla="*/ 655333 h 2626637"/>
              <a:gd name="connsiteX94" fmla="*/ 1543843 w 1639076"/>
              <a:gd name="connsiteY94" fmla="*/ 619707 h 2626637"/>
              <a:gd name="connsiteX95" fmla="*/ 1543843 w 1639076"/>
              <a:gd name="connsiteY95" fmla="*/ 512829 h 2626637"/>
              <a:gd name="connsiteX96" fmla="*/ 1508217 w 1639076"/>
              <a:gd name="connsiteY96" fmla="*/ 500954 h 2626637"/>
              <a:gd name="connsiteX97" fmla="*/ 1472591 w 1639076"/>
              <a:gd name="connsiteY97" fmla="*/ 477203 h 2626637"/>
              <a:gd name="connsiteX98" fmla="*/ 1425089 w 1639076"/>
              <a:gd name="connsiteY98" fmla="*/ 417827 h 2626637"/>
              <a:gd name="connsiteX99" fmla="*/ 1377588 w 1639076"/>
              <a:gd name="connsiteY99" fmla="*/ 429702 h 2626637"/>
              <a:gd name="connsiteX100" fmla="*/ 1341962 w 1639076"/>
              <a:gd name="connsiteY100" fmla="*/ 441577 h 2626637"/>
              <a:gd name="connsiteX101" fmla="*/ 1353837 w 1639076"/>
              <a:gd name="connsiteY101" fmla="*/ 477203 h 2626637"/>
              <a:gd name="connsiteX102" fmla="*/ 1413214 w 1639076"/>
              <a:gd name="connsiteY102" fmla="*/ 489079 h 2626637"/>
              <a:gd name="connsiteX103" fmla="*/ 1401339 w 1639076"/>
              <a:gd name="connsiteY103" fmla="*/ 548455 h 2626637"/>
              <a:gd name="connsiteX104" fmla="*/ 1330087 w 1639076"/>
              <a:gd name="connsiteY104" fmla="*/ 619707 h 2626637"/>
              <a:gd name="connsiteX105" fmla="*/ 1258835 w 1639076"/>
              <a:gd name="connsiteY105" fmla="*/ 607832 h 2626637"/>
              <a:gd name="connsiteX106" fmla="*/ 1223209 w 1639076"/>
              <a:gd name="connsiteY106" fmla="*/ 584081 h 2626637"/>
              <a:gd name="connsiteX107" fmla="*/ 1151957 w 1639076"/>
              <a:gd name="connsiteY107" fmla="*/ 572206 h 2626637"/>
              <a:gd name="connsiteX108" fmla="*/ 1116331 w 1639076"/>
              <a:gd name="connsiteY108" fmla="*/ 560331 h 2626637"/>
              <a:gd name="connsiteX109" fmla="*/ 1080705 w 1639076"/>
              <a:gd name="connsiteY109" fmla="*/ 536580 h 2626637"/>
              <a:gd name="connsiteX110" fmla="*/ 1056954 w 1639076"/>
              <a:gd name="connsiteY110" fmla="*/ 500954 h 2626637"/>
              <a:gd name="connsiteX111" fmla="*/ 985702 w 1639076"/>
              <a:gd name="connsiteY111" fmla="*/ 477203 h 2626637"/>
              <a:gd name="connsiteX112" fmla="*/ 961952 w 1639076"/>
              <a:gd name="connsiteY112" fmla="*/ 322824 h 2626637"/>
              <a:gd name="connsiteX113" fmla="*/ 926326 w 1639076"/>
              <a:gd name="connsiteY113" fmla="*/ 251572 h 2626637"/>
              <a:gd name="connsiteX114" fmla="*/ 890700 w 1639076"/>
              <a:gd name="connsiteY114" fmla="*/ 239697 h 2626637"/>
              <a:gd name="connsiteX115" fmla="*/ 855074 w 1639076"/>
              <a:gd name="connsiteY115" fmla="*/ 215946 h 2626637"/>
              <a:gd name="connsiteX116" fmla="*/ 831323 w 1639076"/>
              <a:gd name="connsiteY116" fmla="*/ 180320 h 2626637"/>
              <a:gd name="connsiteX117" fmla="*/ 795697 w 1639076"/>
              <a:gd name="connsiteY117" fmla="*/ 204071 h 2626637"/>
              <a:gd name="connsiteX118" fmla="*/ 807572 w 1639076"/>
              <a:gd name="connsiteY118" fmla="*/ 239697 h 2626637"/>
              <a:gd name="connsiteX119" fmla="*/ 831323 w 1639076"/>
              <a:gd name="connsiteY119" fmla="*/ 275323 h 2626637"/>
              <a:gd name="connsiteX120" fmla="*/ 760071 w 1639076"/>
              <a:gd name="connsiteY120" fmla="*/ 310949 h 2626637"/>
              <a:gd name="connsiteX121" fmla="*/ 736321 w 1639076"/>
              <a:gd name="connsiteY121" fmla="*/ 346575 h 2626637"/>
              <a:gd name="connsiteX122" fmla="*/ 653193 w 1639076"/>
              <a:gd name="connsiteY122" fmla="*/ 299073 h 2626637"/>
              <a:gd name="connsiteX123" fmla="*/ 617567 w 1639076"/>
              <a:gd name="connsiteY123" fmla="*/ 275323 h 2626637"/>
              <a:gd name="connsiteX124" fmla="*/ 534440 w 1639076"/>
              <a:gd name="connsiteY124" fmla="*/ 192196 h 2626637"/>
              <a:gd name="connsiteX125" fmla="*/ 498814 w 1639076"/>
              <a:gd name="connsiteY125" fmla="*/ 168445 h 2626637"/>
              <a:gd name="connsiteX126" fmla="*/ 427562 w 1639076"/>
              <a:gd name="connsiteY126" fmla="*/ 144694 h 2626637"/>
              <a:gd name="connsiteX127" fmla="*/ 439437 w 1639076"/>
              <a:gd name="connsiteY127" fmla="*/ 109068 h 2626637"/>
              <a:gd name="connsiteX128" fmla="*/ 368185 w 1639076"/>
              <a:gd name="connsiteY128" fmla="*/ 61567 h 2626637"/>
              <a:gd name="connsiteX129" fmla="*/ 308809 w 1639076"/>
              <a:gd name="connsiteY129" fmla="*/ 2190 h 2626637"/>
              <a:gd name="connsiteX130" fmla="*/ 332559 w 1639076"/>
              <a:gd name="connsiteY130" fmla="*/ 73442 h 262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639076" h="2626637">
                <a:moveTo>
                  <a:pt x="308809" y="14066"/>
                </a:moveTo>
                <a:cubicBezTo>
                  <a:pt x="304850" y="33858"/>
                  <a:pt x="301828" y="53861"/>
                  <a:pt x="296933" y="73442"/>
                </a:cubicBezTo>
                <a:cubicBezTo>
                  <a:pt x="288826" y="105871"/>
                  <a:pt x="266215" y="126145"/>
                  <a:pt x="308809" y="156570"/>
                </a:cubicBezTo>
                <a:cubicBezTo>
                  <a:pt x="325233" y="168302"/>
                  <a:pt x="348393" y="164487"/>
                  <a:pt x="368185" y="168445"/>
                </a:cubicBezTo>
                <a:cubicBezTo>
                  <a:pt x="372144" y="180320"/>
                  <a:pt x="374463" y="192875"/>
                  <a:pt x="380061" y="204071"/>
                </a:cubicBezTo>
                <a:cubicBezTo>
                  <a:pt x="386444" y="216836"/>
                  <a:pt x="407273" y="225851"/>
                  <a:pt x="403811" y="239697"/>
                </a:cubicBezTo>
                <a:cubicBezTo>
                  <a:pt x="400775" y="251841"/>
                  <a:pt x="380060" y="247614"/>
                  <a:pt x="368185" y="251572"/>
                </a:cubicBezTo>
                <a:cubicBezTo>
                  <a:pt x="360268" y="263447"/>
                  <a:pt x="350231" y="274156"/>
                  <a:pt x="344435" y="287198"/>
                </a:cubicBezTo>
                <a:cubicBezTo>
                  <a:pt x="333424" y="311974"/>
                  <a:pt x="324736" y="371834"/>
                  <a:pt x="296933" y="394076"/>
                </a:cubicBezTo>
                <a:cubicBezTo>
                  <a:pt x="287159" y="401896"/>
                  <a:pt x="273344" y="402512"/>
                  <a:pt x="261308" y="405951"/>
                </a:cubicBezTo>
                <a:cubicBezTo>
                  <a:pt x="156921" y="435776"/>
                  <a:pt x="263604" y="401228"/>
                  <a:pt x="178180" y="429702"/>
                </a:cubicBezTo>
                <a:cubicBezTo>
                  <a:pt x="166305" y="441577"/>
                  <a:pt x="149375" y="449981"/>
                  <a:pt x="142554" y="465328"/>
                </a:cubicBezTo>
                <a:cubicBezTo>
                  <a:pt x="94649" y="573114"/>
                  <a:pt x="170679" y="509913"/>
                  <a:pt x="95053" y="560331"/>
                </a:cubicBezTo>
                <a:cubicBezTo>
                  <a:pt x="91095" y="591998"/>
                  <a:pt x="88887" y="623934"/>
                  <a:pt x="83178" y="655333"/>
                </a:cubicBezTo>
                <a:cubicBezTo>
                  <a:pt x="80939" y="667649"/>
                  <a:pt x="71302" y="678441"/>
                  <a:pt x="71302" y="690959"/>
                </a:cubicBezTo>
                <a:cubicBezTo>
                  <a:pt x="71302" y="703477"/>
                  <a:pt x="74327" y="717734"/>
                  <a:pt x="83178" y="726585"/>
                </a:cubicBezTo>
                <a:cubicBezTo>
                  <a:pt x="92029" y="735436"/>
                  <a:pt x="106929" y="734502"/>
                  <a:pt x="118804" y="738460"/>
                </a:cubicBezTo>
                <a:cubicBezTo>
                  <a:pt x="126721" y="750335"/>
                  <a:pt x="131409" y="765170"/>
                  <a:pt x="142554" y="774086"/>
                </a:cubicBezTo>
                <a:cubicBezTo>
                  <a:pt x="150300" y="780283"/>
                  <a:pt x="222575" y="797060"/>
                  <a:pt x="225682" y="797837"/>
                </a:cubicBezTo>
                <a:cubicBezTo>
                  <a:pt x="289012" y="892835"/>
                  <a:pt x="205893" y="778049"/>
                  <a:pt x="285058" y="857214"/>
                </a:cubicBezTo>
                <a:cubicBezTo>
                  <a:pt x="295150" y="867306"/>
                  <a:pt x="298717" y="882748"/>
                  <a:pt x="308809" y="892840"/>
                </a:cubicBezTo>
                <a:cubicBezTo>
                  <a:pt x="331828" y="915859"/>
                  <a:pt x="351087" y="918808"/>
                  <a:pt x="380061" y="928466"/>
                </a:cubicBezTo>
                <a:cubicBezTo>
                  <a:pt x="423603" y="993780"/>
                  <a:pt x="380061" y="938362"/>
                  <a:pt x="439437" y="987842"/>
                </a:cubicBezTo>
                <a:cubicBezTo>
                  <a:pt x="452339" y="998593"/>
                  <a:pt x="462161" y="1012717"/>
                  <a:pt x="475063" y="1023468"/>
                </a:cubicBezTo>
                <a:cubicBezTo>
                  <a:pt x="505758" y="1049047"/>
                  <a:pt x="510608" y="1047192"/>
                  <a:pt x="546315" y="1059094"/>
                </a:cubicBezTo>
                <a:cubicBezTo>
                  <a:pt x="589858" y="1055136"/>
                  <a:pt x="641966" y="1020985"/>
                  <a:pt x="676944" y="1047219"/>
                </a:cubicBezTo>
                <a:cubicBezTo>
                  <a:pt x="708769" y="1071088"/>
                  <a:pt x="675224" y="1128585"/>
                  <a:pt x="688819" y="1165972"/>
                </a:cubicBezTo>
                <a:cubicBezTo>
                  <a:pt x="693097" y="1177736"/>
                  <a:pt x="712570" y="1173889"/>
                  <a:pt x="724445" y="1177847"/>
                </a:cubicBezTo>
                <a:cubicBezTo>
                  <a:pt x="736320" y="1185764"/>
                  <a:pt x="751155" y="1190453"/>
                  <a:pt x="760071" y="1201598"/>
                </a:cubicBezTo>
                <a:cubicBezTo>
                  <a:pt x="767891" y="1211373"/>
                  <a:pt x="761760" y="1229948"/>
                  <a:pt x="771946" y="1237224"/>
                </a:cubicBezTo>
                <a:cubicBezTo>
                  <a:pt x="792318" y="1251776"/>
                  <a:pt x="843198" y="1260975"/>
                  <a:pt x="843198" y="1260975"/>
                </a:cubicBezTo>
                <a:cubicBezTo>
                  <a:pt x="835281" y="1272850"/>
                  <a:pt x="825831" y="1283836"/>
                  <a:pt x="819448" y="1296601"/>
                </a:cubicBezTo>
                <a:cubicBezTo>
                  <a:pt x="813850" y="1307797"/>
                  <a:pt x="818440" y="1326016"/>
                  <a:pt x="807572" y="1332227"/>
                </a:cubicBezTo>
                <a:cubicBezTo>
                  <a:pt x="786666" y="1344173"/>
                  <a:pt x="759826" y="1338879"/>
                  <a:pt x="736321" y="1344102"/>
                </a:cubicBezTo>
                <a:cubicBezTo>
                  <a:pt x="724101" y="1346817"/>
                  <a:pt x="712570" y="1352019"/>
                  <a:pt x="700695" y="1355977"/>
                </a:cubicBezTo>
                <a:cubicBezTo>
                  <a:pt x="618642" y="1347772"/>
                  <a:pt x="410311" y="1320876"/>
                  <a:pt x="356310" y="1355977"/>
                </a:cubicBezTo>
                <a:cubicBezTo>
                  <a:pt x="316345" y="1381954"/>
                  <a:pt x="353783" y="1451741"/>
                  <a:pt x="344435" y="1498481"/>
                </a:cubicBezTo>
                <a:cubicBezTo>
                  <a:pt x="341636" y="1512476"/>
                  <a:pt x="328601" y="1522232"/>
                  <a:pt x="320684" y="1534107"/>
                </a:cubicBezTo>
                <a:cubicBezTo>
                  <a:pt x="316726" y="1545982"/>
                  <a:pt x="317660" y="1560882"/>
                  <a:pt x="308809" y="1569733"/>
                </a:cubicBezTo>
                <a:cubicBezTo>
                  <a:pt x="299958" y="1578584"/>
                  <a:pt x="284379" y="1576011"/>
                  <a:pt x="273183" y="1581609"/>
                </a:cubicBezTo>
                <a:cubicBezTo>
                  <a:pt x="260418" y="1587992"/>
                  <a:pt x="249432" y="1597442"/>
                  <a:pt x="237557" y="1605359"/>
                </a:cubicBezTo>
                <a:cubicBezTo>
                  <a:pt x="149511" y="1546662"/>
                  <a:pt x="194295" y="1552260"/>
                  <a:pt x="106928" y="1569733"/>
                </a:cubicBezTo>
                <a:cubicBezTo>
                  <a:pt x="102970" y="1581608"/>
                  <a:pt x="97768" y="1593139"/>
                  <a:pt x="95053" y="1605359"/>
                </a:cubicBezTo>
                <a:cubicBezTo>
                  <a:pt x="83679" y="1656542"/>
                  <a:pt x="94846" y="1676818"/>
                  <a:pt x="59427" y="1712237"/>
                </a:cubicBezTo>
                <a:cubicBezTo>
                  <a:pt x="49335" y="1722329"/>
                  <a:pt x="35676" y="1728071"/>
                  <a:pt x="23801" y="1735988"/>
                </a:cubicBezTo>
                <a:cubicBezTo>
                  <a:pt x="12391" y="1770218"/>
                  <a:pt x="-16017" y="1807938"/>
                  <a:pt x="11926" y="1842866"/>
                </a:cubicBezTo>
                <a:cubicBezTo>
                  <a:pt x="20842" y="1854011"/>
                  <a:pt x="35677" y="1858699"/>
                  <a:pt x="47552" y="1866616"/>
                </a:cubicBezTo>
                <a:cubicBezTo>
                  <a:pt x="84072" y="1915310"/>
                  <a:pt x="81104" y="1900921"/>
                  <a:pt x="95053" y="1949744"/>
                </a:cubicBezTo>
                <a:cubicBezTo>
                  <a:pt x="99537" y="1965437"/>
                  <a:pt x="94536" y="1986623"/>
                  <a:pt x="106928" y="1997245"/>
                </a:cubicBezTo>
                <a:cubicBezTo>
                  <a:pt x="125936" y="2013538"/>
                  <a:pt x="157349" y="2007109"/>
                  <a:pt x="178180" y="2020996"/>
                </a:cubicBezTo>
                <a:cubicBezTo>
                  <a:pt x="190055" y="2028913"/>
                  <a:pt x="202842" y="2035609"/>
                  <a:pt x="213806" y="2044746"/>
                </a:cubicBezTo>
                <a:cubicBezTo>
                  <a:pt x="226708" y="2055497"/>
                  <a:pt x="234085" y="2073551"/>
                  <a:pt x="249432" y="2080372"/>
                </a:cubicBezTo>
                <a:cubicBezTo>
                  <a:pt x="271435" y="2090151"/>
                  <a:pt x="296933" y="2088289"/>
                  <a:pt x="320684" y="2092247"/>
                </a:cubicBezTo>
                <a:lnTo>
                  <a:pt x="391936" y="2115998"/>
                </a:lnTo>
                <a:lnTo>
                  <a:pt x="427562" y="2127873"/>
                </a:lnTo>
                <a:cubicBezTo>
                  <a:pt x="439437" y="2135790"/>
                  <a:pt x="449648" y="2147111"/>
                  <a:pt x="463188" y="2151624"/>
                </a:cubicBezTo>
                <a:cubicBezTo>
                  <a:pt x="486031" y="2159238"/>
                  <a:pt x="510829" y="2158777"/>
                  <a:pt x="534440" y="2163499"/>
                </a:cubicBezTo>
                <a:cubicBezTo>
                  <a:pt x="550444" y="2166700"/>
                  <a:pt x="566107" y="2171416"/>
                  <a:pt x="581941" y="2175375"/>
                </a:cubicBezTo>
                <a:cubicBezTo>
                  <a:pt x="585900" y="2187250"/>
                  <a:pt x="590378" y="2198965"/>
                  <a:pt x="593817" y="2211001"/>
                </a:cubicBezTo>
                <a:cubicBezTo>
                  <a:pt x="598301" y="2226694"/>
                  <a:pt x="594945" y="2246219"/>
                  <a:pt x="605692" y="2258502"/>
                </a:cubicBezTo>
                <a:cubicBezTo>
                  <a:pt x="657993" y="2318274"/>
                  <a:pt x="690107" y="2305158"/>
                  <a:pt x="760071" y="2317879"/>
                </a:cubicBezTo>
                <a:cubicBezTo>
                  <a:pt x="792877" y="2323844"/>
                  <a:pt x="812673" y="2331454"/>
                  <a:pt x="843198" y="2341629"/>
                </a:cubicBezTo>
                <a:cubicBezTo>
                  <a:pt x="851115" y="2353504"/>
                  <a:pt x="861152" y="2364213"/>
                  <a:pt x="866949" y="2377255"/>
                </a:cubicBezTo>
                <a:cubicBezTo>
                  <a:pt x="877117" y="2400133"/>
                  <a:pt x="866949" y="2440590"/>
                  <a:pt x="890700" y="2448507"/>
                </a:cubicBezTo>
                <a:lnTo>
                  <a:pt x="961952" y="2472258"/>
                </a:lnTo>
                <a:lnTo>
                  <a:pt x="997578" y="2484133"/>
                </a:lnTo>
                <a:cubicBezTo>
                  <a:pt x="1005495" y="2472258"/>
                  <a:pt x="1007056" y="2448507"/>
                  <a:pt x="1021328" y="2448507"/>
                </a:cubicBezTo>
                <a:cubicBezTo>
                  <a:pt x="1035600" y="2448507"/>
                  <a:pt x="1040068" y="2470769"/>
                  <a:pt x="1045079" y="2484133"/>
                </a:cubicBezTo>
                <a:cubicBezTo>
                  <a:pt x="1052166" y="2503032"/>
                  <a:pt x="1038055" y="2536423"/>
                  <a:pt x="1056954" y="2543510"/>
                </a:cubicBezTo>
                <a:cubicBezTo>
                  <a:pt x="1112673" y="2564405"/>
                  <a:pt x="1175707" y="2551427"/>
                  <a:pt x="1235084" y="2555385"/>
                </a:cubicBezTo>
                <a:cubicBezTo>
                  <a:pt x="1243001" y="2567260"/>
                  <a:pt x="1245583" y="2585710"/>
                  <a:pt x="1258835" y="2591011"/>
                </a:cubicBezTo>
                <a:cubicBezTo>
                  <a:pt x="1288466" y="2602863"/>
                  <a:pt x="1323048" y="2594489"/>
                  <a:pt x="1353837" y="2602886"/>
                </a:cubicBezTo>
                <a:cubicBezTo>
                  <a:pt x="1367607" y="2606641"/>
                  <a:pt x="1377588" y="2618720"/>
                  <a:pt x="1389463" y="2626637"/>
                </a:cubicBezTo>
                <a:cubicBezTo>
                  <a:pt x="1472590" y="2598927"/>
                  <a:pt x="1452798" y="2626637"/>
                  <a:pt x="1472591" y="2567260"/>
                </a:cubicBezTo>
                <a:cubicBezTo>
                  <a:pt x="1476549" y="2531634"/>
                  <a:pt x="1475772" y="2495158"/>
                  <a:pt x="1484466" y="2460383"/>
                </a:cubicBezTo>
                <a:cubicBezTo>
                  <a:pt x="1489977" y="2438339"/>
                  <a:pt x="1530550" y="2402424"/>
                  <a:pt x="1543843" y="2389131"/>
                </a:cubicBezTo>
                <a:cubicBezTo>
                  <a:pt x="1547801" y="2377256"/>
                  <a:pt x="1557100" y="2365946"/>
                  <a:pt x="1555718" y="2353505"/>
                </a:cubicBezTo>
                <a:cubicBezTo>
                  <a:pt x="1552953" y="2328623"/>
                  <a:pt x="1531967" y="2282253"/>
                  <a:pt x="1531967" y="2282253"/>
                </a:cubicBezTo>
                <a:cubicBezTo>
                  <a:pt x="1528009" y="2207042"/>
                  <a:pt x="1526910" y="2131626"/>
                  <a:pt x="1520092" y="2056621"/>
                </a:cubicBezTo>
                <a:cubicBezTo>
                  <a:pt x="1518959" y="2044155"/>
                  <a:pt x="1506835" y="2033437"/>
                  <a:pt x="1508217" y="2020996"/>
                </a:cubicBezTo>
                <a:cubicBezTo>
                  <a:pt x="1510982" y="1996114"/>
                  <a:pt x="1531967" y="1949744"/>
                  <a:pt x="1531967" y="1949744"/>
                </a:cubicBezTo>
                <a:cubicBezTo>
                  <a:pt x="1528009" y="1886409"/>
                  <a:pt x="1529989" y="1822420"/>
                  <a:pt x="1520092" y="1759738"/>
                </a:cubicBezTo>
                <a:cubicBezTo>
                  <a:pt x="1517866" y="1745640"/>
                  <a:pt x="1502724" y="1736878"/>
                  <a:pt x="1496341" y="1724112"/>
                </a:cubicBezTo>
                <a:cubicBezTo>
                  <a:pt x="1461968" y="1655366"/>
                  <a:pt x="1516376" y="1720396"/>
                  <a:pt x="1448840" y="1652860"/>
                </a:cubicBezTo>
                <a:cubicBezTo>
                  <a:pt x="1452798" y="1597442"/>
                  <a:pt x="1460715" y="1542165"/>
                  <a:pt x="1460715" y="1486606"/>
                </a:cubicBezTo>
                <a:cubicBezTo>
                  <a:pt x="1460715" y="1462528"/>
                  <a:pt x="1446840" y="1439349"/>
                  <a:pt x="1448840" y="1415354"/>
                </a:cubicBezTo>
                <a:cubicBezTo>
                  <a:pt x="1452878" y="1366903"/>
                  <a:pt x="1472515" y="1344216"/>
                  <a:pt x="1496341" y="1308476"/>
                </a:cubicBezTo>
                <a:cubicBezTo>
                  <a:pt x="1500300" y="1268892"/>
                  <a:pt x="1496351" y="1227694"/>
                  <a:pt x="1508217" y="1189723"/>
                </a:cubicBezTo>
                <a:cubicBezTo>
                  <a:pt x="1516731" y="1162478"/>
                  <a:pt x="1539884" y="1142222"/>
                  <a:pt x="1555718" y="1118471"/>
                </a:cubicBezTo>
                <a:lnTo>
                  <a:pt x="1579469" y="1082845"/>
                </a:lnTo>
                <a:cubicBezTo>
                  <a:pt x="1619540" y="962630"/>
                  <a:pt x="1605139" y="1036555"/>
                  <a:pt x="1591344" y="857214"/>
                </a:cubicBezTo>
                <a:cubicBezTo>
                  <a:pt x="1595302" y="813671"/>
                  <a:pt x="1591208" y="768625"/>
                  <a:pt x="1603219" y="726585"/>
                </a:cubicBezTo>
                <a:cubicBezTo>
                  <a:pt x="1607833" y="710437"/>
                  <a:pt x="1636084" y="707525"/>
                  <a:pt x="1638845" y="690959"/>
                </a:cubicBezTo>
                <a:cubicBezTo>
                  <a:pt x="1641191" y="676881"/>
                  <a:pt x="1625187" y="665425"/>
                  <a:pt x="1615095" y="655333"/>
                </a:cubicBezTo>
                <a:cubicBezTo>
                  <a:pt x="1592076" y="632314"/>
                  <a:pt x="1572816" y="629365"/>
                  <a:pt x="1543843" y="619707"/>
                </a:cubicBezTo>
                <a:cubicBezTo>
                  <a:pt x="1549793" y="589955"/>
                  <a:pt x="1567992" y="543016"/>
                  <a:pt x="1543843" y="512829"/>
                </a:cubicBezTo>
                <a:cubicBezTo>
                  <a:pt x="1536023" y="503054"/>
                  <a:pt x="1520092" y="504912"/>
                  <a:pt x="1508217" y="500954"/>
                </a:cubicBezTo>
                <a:cubicBezTo>
                  <a:pt x="1496342" y="493037"/>
                  <a:pt x="1480508" y="489078"/>
                  <a:pt x="1472591" y="477203"/>
                </a:cubicBezTo>
                <a:cubicBezTo>
                  <a:pt x="1425727" y="406908"/>
                  <a:pt x="1500705" y="443031"/>
                  <a:pt x="1425089" y="417827"/>
                </a:cubicBezTo>
                <a:cubicBezTo>
                  <a:pt x="1409255" y="421785"/>
                  <a:pt x="1393281" y="425218"/>
                  <a:pt x="1377588" y="429702"/>
                </a:cubicBezTo>
                <a:cubicBezTo>
                  <a:pt x="1365552" y="433141"/>
                  <a:pt x="1347560" y="430381"/>
                  <a:pt x="1341962" y="441577"/>
                </a:cubicBezTo>
                <a:cubicBezTo>
                  <a:pt x="1336364" y="452773"/>
                  <a:pt x="1343422" y="470259"/>
                  <a:pt x="1353837" y="477203"/>
                </a:cubicBezTo>
                <a:cubicBezTo>
                  <a:pt x="1370631" y="488399"/>
                  <a:pt x="1393422" y="485120"/>
                  <a:pt x="1413214" y="489079"/>
                </a:cubicBezTo>
                <a:cubicBezTo>
                  <a:pt x="1409256" y="508871"/>
                  <a:pt x="1412175" y="531427"/>
                  <a:pt x="1401339" y="548455"/>
                </a:cubicBezTo>
                <a:cubicBezTo>
                  <a:pt x="1383306" y="576792"/>
                  <a:pt x="1330087" y="619707"/>
                  <a:pt x="1330087" y="619707"/>
                </a:cubicBezTo>
                <a:cubicBezTo>
                  <a:pt x="1306336" y="615749"/>
                  <a:pt x="1281678" y="615446"/>
                  <a:pt x="1258835" y="607832"/>
                </a:cubicBezTo>
                <a:cubicBezTo>
                  <a:pt x="1245295" y="603319"/>
                  <a:pt x="1236749" y="588594"/>
                  <a:pt x="1223209" y="584081"/>
                </a:cubicBezTo>
                <a:cubicBezTo>
                  <a:pt x="1200366" y="576467"/>
                  <a:pt x="1175462" y="577429"/>
                  <a:pt x="1151957" y="572206"/>
                </a:cubicBezTo>
                <a:cubicBezTo>
                  <a:pt x="1139737" y="569491"/>
                  <a:pt x="1128206" y="564289"/>
                  <a:pt x="1116331" y="560331"/>
                </a:cubicBezTo>
                <a:cubicBezTo>
                  <a:pt x="1104456" y="552414"/>
                  <a:pt x="1090797" y="546672"/>
                  <a:pt x="1080705" y="536580"/>
                </a:cubicBezTo>
                <a:cubicBezTo>
                  <a:pt x="1070613" y="526488"/>
                  <a:pt x="1069057" y="508518"/>
                  <a:pt x="1056954" y="500954"/>
                </a:cubicBezTo>
                <a:cubicBezTo>
                  <a:pt x="1035724" y="487685"/>
                  <a:pt x="985702" y="477203"/>
                  <a:pt x="985702" y="477203"/>
                </a:cubicBezTo>
                <a:cubicBezTo>
                  <a:pt x="978492" y="419526"/>
                  <a:pt x="975551" y="377221"/>
                  <a:pt x="961952" y="322824"/>
                </a:cubicBezTo>
                <a:cubicBezTo>
                  <a:pt x="956574" y="301313"/>
                  <a:pt x="944464" y="266083"/>
                  <a:pt x="926326" y="251572"/>
                </a:cubicBezTo>
                <a:cubicBezTo>
                  <a:pt x="916551" y="243752"/>
                  <a:pt x="902575" y="243655"/>
                  <a:pt x="890700" y="239697"/>
                </a:cubicBezTo>
                <a:cubicBezTo>
                  <a:pt x="878825" y="231780"/>
                  <a:pt x="865166" y="226038"/>
                  <a:pt x="855074" y="215946"/>
                </a:cubicBezTo>
                <a:cubicBezTo>
                  <a:pt x="844982" y="205854"/>
                  <a:pt x="845318" y="183119"/>
                  <a:pt x="831323" y="180320"/>
                </a:cubicBezTo>
                <a:cubicBezTo>
                  <a:pt x="817328" y="177521"/>
                  <a:pt x="807572" y="196154"/>
                  <a:pt x="795697" y="204071"/>
                </a:cubicBezTo>
                <a:cubicBezTo>
                  <a:pt x="799655" y="215946"/>
                  <a:pt x="801974" y="228501"/>
                  <a:pt x="807572" y="239697"/>
                </a:cubicBezTo>
                <a:cubicBezTo>
                  <a:pt x="813955" y="252463"/>
                  <a:pt x="834122" y="261328"/>
                  <a:pt x="831323" y="275323"/>
                </a:cubicBezTo>
                <a:cubicBezTo>
                  <a:pt x="828035" y="291765"/>
                  <a:pt x="771739" y="307059"/>
                  <a:pt x="760071" y="310949"/>
                </a:cubicBezTo>
                <a:cubicBezTo>
                  <a:pt x="752154" y="322824"/>
                  <a:pt x="749861" y="342062"/>
                  <a:pt x="736321" y="346575"/>
                </a:cubicBezTo>
                <a:cubicBezTo>
                  <a:pt x="697875" y="359390"/>
                  <a:pt x="674276" y="316642"/>
                  <a:pt x="653193" y="299073"/>
                </a:cubicBezTo>
                <a:cubicBezTo>
                  <a:pt x="642229" y="289936"/>
                  <a:pt x="629442" y="283240"/>
                  <a:pt x="617567" y="275323"/>
                </a:cubicBezTo>
                <a:cubicBezTo>
                  <a:pt x="563122" y="193656"/>
                  <a:pt x="597146" y="213097"/>
                  <a:pt x="534440" y="192196"/>
                </a:cubicBezTo>
                <a:cubicBezTo>
                  <a:pt x="522565" y="184279"/>
                  <a:pt x="511856" y="174242"/>
                  <a:pt x="498814" y="168445"/>
                </a:cubicBezTo>
                <a:cubicBezTo>
                  <a:pt x="475936" y="158277"/>
                  <a:pt x="427562" y="144694"/>
                  <a:pt x="427562" y="144694"/>
                </a:cubicBezTo>
                <a:cubicBezTo>
                  <a:pt x="431520" y="132819"/>
                  <a:pt x="446713" y="119254"/>
                  <a:pt x="439437" y="109068"/>
                </a:cubicBezTo>
                <a:cubicBezTo>
                  <a:pt x="422846" y="85840"/>
                  <a:pt x="368185" y="61567"/>
                  <a:pt x="368185" y="61567"/>
                </a:cubicBezTo>
                <a:cubicBezTo>
                  <a:pt x="368185" y="61567"/>
                  <a:pt x="324643" y="-13644"/>
                  <a:pt x="308809" y="2190"/>
                </a:cubicBezTo>
                <a:cubicBezTo>
                  <a:pt x="299460" y="11539"/>
                  <a:pt x="326059" y="60441"/>
                  <a:pt x="332559" y="734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371600"/>
            <a:ext cx="2286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বাং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লা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দেশের উত্তরাঞ্চলে খরা দেখা দেয়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2438400" y="304800"/>
            <a:ext cx="40386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99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খরার প্রভাব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gournadi ag photo 02_51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733800"/>
            <a:ext cx="4038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untitled-20_500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990600"/>
            <a:ext cx="40576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990600"/>
            <a:ext cx="4022678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পানির অভাবে সেচকাজ ব্যাহত হয়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322" y="4419600"/>
            <a:ext cx="4022678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ফসল নষ্ট হয়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12636</TotalTime>
  <Words>1117</Words>
  <Application>Microsoft Office PowerPoint</Application>
  <PresentationFormat>On-screen Show (4:3)</PresentationFormat>
  <Paragraphs>139</Paragraphs>
  <Slides>24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NikoshBAN</vt:lpstr>
      <vt:lpstr>Times New Roman</vt:lpstr>
      <vt:lpstr>Vrinda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</dc:creator>
  <cp:lastModifiedBy>Baten</cp:lastModifiedBy>
  <cp:revision>1088</cp:revision>
  <dcterms:created xsi:type="dcterms:W3CDTF">2014-05-19T06:43:56Z</dcterms:created>
  <dcterms:modified xsi:type="dcterms:W3CDTF">2016-08-09T23:42:42Z</dcterms:modified>
</cp:coreProperties>
</file>